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1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B83DA8-79E8-4004-B42E-A442DD5604FE}">
  <a:tblStyle styleId="{31B83DA8-79E8-4004-B42E-A442DD5604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FD79F50-C166-4E4F-9417-3C3511D1BB09}" styleName="Table_1">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B481E5-B3A2-49B3-A21D-85E3574AEC8A}" styleName="Table_2">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229ecd1bd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229ecd1bd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g3229ecd1bd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287b0bb94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3287b0bb94a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3287b0bb94a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3287b0bb94a_0_7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4" name="Google Shape;924;g3287b0bb94a_0_7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3287b0bb94a_0_7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9" name="Google Shape;929;g3287b0bb94a_0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3287b0bb94a_0_7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g3287b0bb94a_0_7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37" name="Google Shape;937;g3287b0bb94a_0_7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3287b0bb94a_0_7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g3287b0bb94a_0_7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45" name="Google Shape;945;g3287b0bb94a_0_7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3287b0bb94a_0_7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g3287b0bb94a_0_7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54" name="Google Shape;954;g3287b0bb94a_0_7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3287b0bb94a_0_7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3287b0bb94a_0_7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63" name="Google Shape;963;g3287b0bb94a_0_7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3287b0bb94a_0_8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g3287b0bb94a_0_8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72" name="Google Shape;972;g3287b0bb94a_0_8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287b0bb94a_0_8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3287b0bb94a_0_8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82" name="Google Shape;982;g3287b0bb94a_0_8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287b0bb94a_0_8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g3287b0bb94a_0_8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991" name="Google Shape;991;g3287b0bb94a_0_8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287b0bb94a_0_8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g3287b0bb94a_0_8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Malgun Gothic"/>
              <a:buNone/>
            </a:pPr>
            <a:endParaRPr/>
          </a:p>
        </p:txBody>
      </p:sp>
      <p:sp>
        <p:nvSpPr>
          <p:cNvPr id="1000" name="Google Shape;1000;g3287b0bb94a_0_8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Malgun Gothic"/>
              <a:buNone/>
            </a:pPr>
            <a:fld id="{00000000-1234-1234-1234-123412341234}" type="slidenum">
              <a:rPr lang="en-US" altLang="ko"/>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287b0bb94a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3287b0bb94a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3287b0bb94a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3287b0bb94a_0_8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g3287b0bb94a_0_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287b0bb94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3287b0bb94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3287b0bb94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287b0bb94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287b0bb94a_0_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3287b0bb94a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tLang="ko"/>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287b0bb94a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3287b0bb94a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3287b0bb94a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87b0bb94a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287b0bb94a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3287b0bb94a_0_1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287b0bb94a_0_1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3287b0bb94a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287b0bb94a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287b0bb94a_0_1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3287b0bb94a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287b0bb94a_0_1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3287b0bb94a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287b0bb94a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287b0bb94a_0_1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3287b0bb94a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287b0bb94a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3287b0bb94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22c9e526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22c9e526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22c9e526f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22c9e526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22c9e526f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22c9e526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87b0bb94a_0_1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3287b0bb94a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87b0bb94a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287b0bb94a_0_1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3287b0bb94a_0_1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287b0bb94a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287b0bb94a_0_1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논문 간단한 소개</a:t>
            </a:r>
            <a:endParaRPr/>
          </a:p>
        </p:txBody>
      </p:sp>
      <p:sp>
        <p:nvSpPr>
          <p:cNvPr id="278" name="Google Shape;278;g3287b0bb94a_0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287b0bb94a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287b0bb94a_0_1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간단한 포트폴리오 공유 및 소개, 이직 여러번 하면서 느낀점 공유</a:t>
            </a:r>
            <a:endParaRPr/>
          </a:p>
        </p:txBody>
      </p:sp>
      <p:sp>
        <p:nvSpPr>
          <p:cNvPr id="285" name="Google Shape;285;g3287b0bb94a_0_1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287b0bb94a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287b0bb94a_0_1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3287b0bb94a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287b0bb94a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287b0bb94a_0_1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3287b0bb94a_0_1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tLang="ko"/>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287b0bb94a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287b0bb94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287b0bb94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287b0bb94a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g3287b0bb94a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287b0bb94a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287b0bb94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287b0bb94a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287b0bb94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287b0bb94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287b0bb94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287b0bb94a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287b0bb94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287b0bb94a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287b0bb94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87b0bb94a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287b0bb94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87b0bb94a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287b0bb94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87b0bb94a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287b0bb94a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287b0bb94a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287b0bb94a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287b0bb94a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287b0bb94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287b0bb94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3287b0bb94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
              <a:t>대표 채용공고 2개 보기</a:t>
            </a:r>
            <a:endParaRPr/>
          </a:p>
        </p:txBody>
      </p:sp>
      <p:sp>
        <p:nvSpPr>
          <p:cNvPr id="90" name="Google Shape;90;g3287b0bb94a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287b0bb94a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287b0bb94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87b0bb94a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287b0bb94a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287b0bb94a_0_3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3287b0bb94a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287b0bb94a_0_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3287b0bb94a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287b0bb94a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287b0bb94a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287b0bb94a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287b0bb94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287b0bb94a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287b0bb94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87b0bb94a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287b0bb94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287b0bb94a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87b0bb94a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287b0bb94a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287b0bb94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287b0bb94a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3287b0bb94a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3287b0bb94a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287b0bb94a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287b0bb94a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87b0bb94a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287b0bb94a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287b0bb94a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287b0bb94a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287b0bb94a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287b0bb94a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287b0bb94a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287b0bb94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287b0bb94a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287b0bb94a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287b0bb94a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287b0bb94a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287b0bb94a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287b0bb94a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287b0bb94a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287b0bb94a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287b0bb94a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287b0bb94a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287b0bb94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287b0bb94a_0_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3287b0bb94a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ltLang="ko"/>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287b0bb94a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287b0bb94a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287b0bb94a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3287b0bb94a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287b0bb94a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287b0bb94a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287b0bb94a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287b0bb94a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287b0bb94a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287b0bb94a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29ecd1bd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229ecd1bd9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3229ecd1bd9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ltLang="ko"/>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287b0bb94a_0_4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g3287b0bb94a_0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287b0bb94a_0_50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3287b0bb94a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287b0bb94a_0_5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g3287b0bb94a_0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287b0bb94a_0_5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4" name="Google Shape;614;g3287b0bb94a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287b0bb94a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3287b0bb94a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287b0bb94a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287b0bb94a_0_5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g3287b0bb94a_0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287b0bb94a_0_5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3287b0bb94a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287b0bb94a_0_5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2" name="Google Shape;652;g3287b0bb94a_0_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287b0bb94a_0_5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7" name="Google Shape;667;g3287b0bb94a_0_5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287b0bb94a_0_5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g3287b0bb94a_0_5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287b0bb94a_0_5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g3287b0bb94a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287b0bb94a_0_6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g3287b0bb94a_0_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3287b0bb94a_0_6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5" name="Google Shape;735;g3287b0bb94a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3287b0bb94a_0_6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g3287b0bb94a_0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287b0bb94a_0_6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3287b0bb94a_0_6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287b0bb94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3287b0bb94a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287b0bb94a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287b0bb94a_0_6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3287b0bb94a_0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287b0bb94a_0_6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g3287b0bb94a_0_6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287b0bb94a_0_7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6" name="Google Shape;816;g3287b0bb94a_0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287b0bb94a_0_7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3" name="Google Shape;823;g3287b0bb94a_0_7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287b0bb94a_0_7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3287b0bb94a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287b0bb94a_0_7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3287b0bb94a_0_7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3287b0bb94a_0_7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2" name="Google Shape;842;g3287b0bb94a_0_7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3287b0bb94a_0_7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g3287b0bb94a_0_7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287b0bb94a_0_7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3287b0bb94a_0_7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287b0bb94a_0_7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3" name="Google Shape;863;g3287b0bb94a_0_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287b0bb94a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3287b0bb94a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3287b0bb94a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287b0bb94a_0_7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g3287b0bb94a_0_7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3287b0bb94a_0_7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7" name="Google Shape;877;g3287b0bb94a_0_7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322c9e526f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322c9e526f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22c9e526f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22c9e526f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22c9e526f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322c9e526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22c9e526f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22c9e526f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22c9e526f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322c9e526f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22c9e526fe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322c9e526f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22c9e526f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322c9e526f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322c9e526f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322c9e526f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p:nvPr/>
        </p:nvSpPr>
        <p:spPr>
          <a:xfrm>
            <a:off x="661294" y="129694"/>
            <a:ext cx="2217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강의 목차</a:t>
            </a:r>
            <a:endParaRPr sz="1800" b="1">
              <a:solidFill>
                <a:srgbClr val="7F7F7F"/>
              </a:solidFill>
              <a:latin typeface="Trebuchet MS"/>
              <a:ea typeface="Trebuchet MS"/>
              <a:cs typeface="Trebuchet MS"/>
              <a:sym typeface="Trebuchet MS"/>
            </a:endParaRPr>
          </a:p>
        </p:txBody>
      </p:sp>
      <p:sp>
        <p:nvSpPr>
          <p:cNvPr id="68" name="Google Shape;68;p15"/>
          <p:cNvSpPr txBox="1"/>
          <p:nvPr/>
        </p:nvSpPr>
        <p:spPr>
          <a:xfrm>
            <a:off x="457825" y="938225"/>
            <a:ext cx="6780300" cy="2526600"/>
          </a:xfrm>
          <a:prstGeom prst="rect">
            <a:avLst/>
          </a:prstGeom>
          <a:no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ko">
                <a:solidFill>
                  <a:srgbClr val="3F3F3F"/>
                </a:solidFill>
                <a:latin typeface="Trebuchet MS"/>
                <a:ea typeface="Trebuchet MS"/>
                <a:cs typeface="Trebuchet MS"/>
                <a:sym typeface="Trebuchet MS"/>
              </a:rPr>
              <a:t>1. 데이터와 데이터 직군</a:t>
            </a: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a:solidFill>
                  <a:srgbClr val="3F3F3F"/>
                </a:solidFill>
                <a:latin typeface="Trebuchet MS"/>
                <a:ea typeface="Trebuchet MS"/>
                <a:cs typeface="Trebuchet MS"/>
                <a:sym typeface="Trebuchet MS"/>
              </a:rPr>
              <a:t>2. 데이터가 돈이되어 수익성에 기여하는 방법</a:t>
            </a: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a:solidFill>
                  <a:srgbClr val="3F3F3F"/>
                </a:solidFill>
                <a:latin typeface="Trebuchet MS"/>
                <a:ea typeface="Trebuchet MS"/>
                <a:cs typeface="Trebuchet MS"/>
                <a:sym typeface="Trebuchet MS"/>
              </a:rPr>
              <a:t>3. 실무 예시를 통한 이해 (오후 중간중간)</a:t>
            </a: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a:solidFill>
                  <a:srgbClr val="3F3F3F"/>
                </a:solidFill>
                <a:latin typeface="Trebuchet MS"/>
                <a:ea typeface="Trebuchet MS"/>
                <a:cs typeface="Trebuchet MS"/>
                <a:sym typeface="Trebuchet MS"/>
              </a:rPr>
              <a:t>4. 타겟마케팅 AI모델 실전 연습 (모델링 및 변별력/안전성 관리)</a:t>
            </a:r>
            <a:endParaRPr>
              <a:solidFill>
                <a:srgbClr val="3F3F3F"/>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p:nvPr/>
        </p:nvSpPr>
        <p:spPr>
          <a:xfrm>
            <a:off x="0" y="297638"/>
            <a:ext cx="2658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3. 산업내에서의 데이터</a:t>
            </a:r>
            <a:endParaRPr sz="1800" b="1">
              <a:solidFill>
                <a:srgbClr val="7F7F7F"/>
              </a:solidFill>
              <a:latin typeface="Trebuchet MS"/>
              <a:ea typeface="Trebuchet MS"/>
              <a:cs typeface="Trebuchet MS"/>
              <a:sym typeface="Trebuchet MS"/>
            </a:endParaRPr>
          </a:p>
        </p:txBody>
      </p:sp>
      <p:graphicFrame>
        <p:nvGraphicFramePr>
          <p:cNvPr id="150" name="Google Shape;150;p24"/>
          <p:cNvGraphicFramePr/>
          <p:nvPr/>
        </p:nvGraphicFramePr>
        <p:xfrm>
          <a:off x="242006" y="1040222"/>
          <a:ext cx="3000000" cy="3000000"/>
        </p:xfrm>
        <a:graphic>
          <a:graphicData uri="http://schemas.openxmlformats.org/drawingml/2006/table">
            <a:tbl>
              <a:tblPr>
                <a:noFill/>
                <a:tableStyleId>{31B83DA8-79E8-4004-B42E-A442DD5604FE}</a:tableStyleId>
              </a:tblPr>
              <a:tblGrid>
                <a:gridCol w="12858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gridCol w="1285875">
                  <a:extLst>
                    <a:ext uri="{9D8B030D-6E8A-4147-A177-3AD203B41FA5}">
                      <a16:colId xmlns:a16="http://schemas.microsoft.com/office/drawing/2014/main" val="20005"/>
                    </a:ext>
                  </a:extLst>
                </a:gridCol>
              </a:tblGrid>
              <a:tr h="345925">
                <a:tc>
                  <a:txBody>
                    <a:bodyPr/>
                    <a:lstStyle/>
                    <a:p>
                      <a:pPr marL="0" lvl="0" indent="0" algn="ctr" rtl="0">
                        <a:spcBef>
                          <a:spcPts val="0"/>
                        </a:spcBef>
                        <a:spcAft>
                          <a:spcPts val="0"/>
                        </a:spcAft>
                        <a:buNone/>
                      </a:pPr>
                      <a:endParaRPr sz="1100"/>
                    </a:p>
                  </a:txBody>
                  <a:tcPr marL="68575" marR="68575" marT="68575" marB="68575" anchor="ctr"/>
                </a:tc>
                <a:tc>
                  <a:txBody>
                    <a:bodyPr/>
                    <a:lstStyle/>
                    <a:p>
                      <a:pPr marL="0" lvl="0" indent="0" algn="ctr" rtl="0">
                        <a:spcBef>
                          <a:spcPts val="0"/>
                        </a:spcBef>
                        <a:spcAft>
                          <a:spcPts val="0"/>
                        </a:spcAft>
                        <a:buNone/>
                      </a:pPr>
                      <a:r>
                        <a:rPr lang="ko" sz="1100"/>
                        <a:t>특징1</a:t>
                      </a:r>
                      <a:endParaRPr sz="1100"/>
                    </a:p>
                  </a:txBody>
                  <a:tcPr marL="68575" marR="68575" marT="68575" marB="68575" anchor="ctr"/>
                </a:tc>
                <a:tc>
                  <a:txBody>
                    <a:bodyPr/>
                    <a:lstStyle/>
                    <a:p>
                      <a:pPr marL="0" lvl="0" indent="0" algn="ctr" rtl="0">
                        <a:spcBef>
                          <a:spcPts val="0"/>
                        </a:spcBef>
                        <a:spcAft>
                          <a:spcPts val="0"/>
                        </a:spcAft>
                        <a:buNone/>
                      </a:pPr>
                      <a:r>
                        <a:rPr lang="ko" sz="1100"/>
                        <a:t>특징2</a:t>
                      </a:r>
                      <a:endParaRPr sz="1100"/>
                    </a:p>
                  </a:txBody>
                  <a:tcPr marL="68575" marR="68575" marT="68575" marB="68575" anchor="ctr"/>
                </a:tc>
                <a:tc>
                  <a:txBody>
                    <a:bodyPr/>
                    <a:lstStyle/>
                    <a:p>
                      <a:pPr marL="0" lvl="0" indent="0" algn="ctr" rtl="0">
                        <a:spcBef>
                          <a:spcPts val="0"/>
                        </a:spcBef>
                        <a:spcAft>
                          <a:spcPts val="0"/>
                        </a:spcAft>
                        <a:buNone/>
                      </a:pPr>
                      <a:r>
                        <a:rPr lang="ko" sz="1100"/>
                        <a:t>대표기업</a:t>
                      </a:r>
                      <a:endParaRPr sz="1100"/>
                    </a:p>
                  </a:txBody>
                  <a:tcPr marL="68575" marR="68575" marT="68575" marB="68575" anchor="ctr"/>
                </a:tc>
                <a:tc>
                  <a:txBody>
                    <a:bodyPr/>
                    <a:lstStyle/>
                    <a:p>
                      <a:pPr marL="0" lvl="0" indent="0" algn="ctr" rtl="0">
                        <a:spcBef>
                          <a:spcPts val="0"/>
                        </a:spcBef>
                        <a:spcAft>
                          <a:spcPts val="0"/>
                        </a:spcAft>
                        <a:buNone/>
                      </a:pPr>
                      <a:r>
                        <a:rPr lang="ko" sz="1100"/>
                        <a:t>해결Task</a:t>
                      </a:r>
                      <a:endParaRPr sz="1100"/>
                    </a:p>
                  </a:txBody>
                  <a:tcPr marL="68575" marR="68575" marT="68575" marB="68575" anchor="ctr"/>
                </a:tc>
                <a:tc>
                  <a:txBody>
                    <a:bodyPr/>
                    <a:lstStyle/>
                    <a:p>
                      <a:pPr marL="0" lvl="0" indent="0" algn="ctr" rtl="0">
                        <a:spcBef>
                          <a:spcPts val="0"/>
                        </a:spcBef>
                        <a:spcAft>
                          <a:spcPts val="0"/>
                        </a:spcAft>
                        <a:buNone/>
                      </a:pPr>
                      <a:r>
                        <a:rPr lang="ko" sz="1100"/>
                        <a:t>데이터 유형</a:t>
                      </a:r>
                      <a:endParaRPr sz="1100"/>
                    </a:p>
                  </a:txBody>
                  <a:tcPr marL="68575" marR="68575" marT="68575" marB="68575" anchor="ctr"/>
                </a:tc>
                <a:extLst>
                  <a:ext uri="{0D108BD9-81ED-4DB2-BD59-A6C34878D82A}">
                    <a16:rowId xmlns:a16="http://schemas.microsoft.com/office/drawing/2014/main" val="10000"/>
                  </a:ext>
                </a:extLst>
              </a:tr>
              <a:tr h="904775">
                <a:tc>
                  <a:txBody>
                    <a:bodyPr/>
                    <a:lstStyle/>
                    <a:p>
                      <a:pPr marL="0" lvl="0" indent="0" algn="ctr" rtl="0">
                        <a:spcBef>
                          <a:spcPts val="0"/>
                        </a:spcBef>
                        <a:spcAft>
                          <a:spcPts val="0"/>
                        </a:spcAft>
                        <a:buNone/>
                      </a:pPr>
                      <a:r>
                        <a:rPr lang="ko" sz="1100"/>
                        <a:t>금융</a:t>
                      </a:r>
                      <a:endParaRPr sz="1100"/>
                    </a:p>
                  </a:txBody>
                  <a:tcPr marL="68575" marR="68575" marT="68575" marB="68575" anchor="ctr"/>
                </a:tc>
                <a:tc>
                  <a:txBody>
                    <a:bodyPr/>
                    <a:lstStyle/>
                    <a:p>
                      <a:pPr marL="0" lvl="0" indent="0" algn="ctr" rtl="0">
                        <a:spcBef>
                          <a:spcPts val="0"/>
                        </a:spcBef>
                        <a:spcAft>
                          <a:spcPts val="0"/>
                        </a:spcAft>
                        <a:buNone/>
                      </a:pPr>
                      <a:r>
                        <a:rPr lang="ko" sz="1100" b="1"/>
                        <a:t>보수적</a:t>
                      </a:r>
                      <a:endParaRPr sz="1100" b="1"/>
                    </a:p>
                    <a:p>
                      <a:pPr marL="0" lvl="0" indent="0" algn="ctr" rtl="0">
                        <a:spcBef>
                          <a:spcPts val="0"/>
                        </a:spcBef>
                        <a:spcAft>
                          <a:spcPts val="0"/>
                        </a:spcAft>
                        <a:buNone/>
                      </a:pPr>
                      <a:r>
                        <a:rPr lang="ko" sz="1100" b="1"/>
                        <a:t>(폐쇄망)</a:t>
                      </a:r>
                      <a:endParaRPr sz="1100" b="1"/>
                    </a:p>
                  </a:txBody>
                  <a:tcPr marL="68575" marR="68575" marT="68575" marB="68575" anchor="ctr"/>
                </a:tc>
                <a:tc>
                  <a:txBody>
                    <a:bodyPr/>
                    <a:lstStyle/>
                    <a:p>
                      <a:pPr marL="0" lvl="0" indent="0" algn="ctr" rtl="0">
                        <a:spcBef>
                          <a:spcPts val="0"/>
                        </a:spcBef>
                        <a:spcAft>
                          <a:spcPts val="0"/>
                        </a:spcAft>
                        <a:buNone/>
                      </a:pPr>
                      <a:r>
                        <a:rPr lang="ko" sz="1100"/>
                        <a:t>개인정보 중요</a:t>
                      </a:r>
                      <a:endParaRPr sz="1100"/>
                    </a:p>
                  </a:txBody>
                  <a:tcPr marL="68575" marR="68575" marT="68575" marB="68575" anchor="ctr"/>
                </a:tc>
                <a:tc>
                  <a:txBody>
                    <a:bodyPr/>
                    <a:lstStyle/>
                    <a:p>
                      <a:pPr marL="0" lvl="0" indent="0" algn="ctr" rtl="0">
                        <a:spcBef>
                          <a:spcPts val="0"/>
                        </a:spcBef>
                        <a:spcAft>
                          <a:spcPts val="0"/>
                        </a:spcAft>
                        <a:buNone/>
                      </a:pPr>
                      <a:r>
                        <a:rPr lang="ko" sz="1100"/>
                        <a:t>신한카드</a:t>
                      </a:r>
                      <a:endParaRPr sz="1100"/>
                    </a:p>
                    <a:p>
                      <a:pPr marL="0" lvl="0" indent="0" algn="ctr" rtl="0">
                        <a:spcBef>
                          <a:spcPts val="0"/>
                        </a:spcBef>
                        <a:spcAft>
                          <a:spcPts val="0"/>
                        </a:spcAft>
                        <a:buNone/>
                      </a:pPr>
                      <a:r>
                        <a:rPr lang="ko" sz="1100"/>
                        <a:t>우리은행</a:t>
                      </a:r>
                      <a:endParaRPr sz="1100"/>
                    </a:p>
                    <a:p>
                      <a:pPr marL="0" lvl="0" indent="0" algn="ctr" rtl="0">
                        <a:spcBef>
                          <a:spcPts val="0"/>
                        </a:spcBef>
                        <a:spcAft>
                          <a:spcPts val="0"/>
                        </a:spcAft>
                        <a:buNone/>
                      </a:pPr>
                      <a:r>
                        <a:rPr lang="ko" sz="1100"/>
                        <a:t>교보생명</a:t>
                      </a:r>
                      <a:endParaRPr sz="1100"/>
                    </a:p>
                    <a:p>
                      <a:pPr marL="0" lvl="0" indent="0" algn="ctr" rtl="0">
                        <a:spcBef>
                          <a:spcPts val="0"/>
                        </a:spcBef>
                        <a:spcAft>
                          <a:spcPts val="0"/>
                        </a:spcAft>
                        <a:buNone/>
                      </a:pPr>
                      <a:r>
                        <a:rPr lang="ko" sz="1100"/>
                        <a:t>토스뱅크?</a:t>
                      </a:r>
                      <a:endParaRPr sz="1100"/>
                    </a:p>
                  </a:txBody>
                  <a:tcPr marL="68575" marR="68575" marT="68575" marB="68575" anchor="ctr"/>
                </a:tc>
                <a:tc>
                  <a:txBody>
                    <a:bodyPr/>
                    <a:lstStyle/>
                    <a:p>
                      <a:pPr marL="0" lvl="0" indent="0" algn="ctr" rtl="0">
                        <a:spcBef>
                          <a:spcPts val="0"/>
                        </a:spcBef>
                        <a:spcAft>
                          <a:spcPts val="0"/>
                        </a:spcAft>
                        <a:buNone/>
                      </a:pPr>
                      <a:r>
                        <a:rPr lang="ko" sz="1100"/>
                        <a:t>마케팅 최적화</a:t>
                      </a:r>
                      <a:endParaRPr sz="1100"/>
                    </a:p>
                    <a:p>
                      <a:pPr marL="0" lvl="0" indent="0" algn="ctr" rtl="0">
                        <a:spcBef>
                          <a:spcPts val="0"/>
                        </a:spcBef>
                        <a:spcAft>
                          <a:spcPts val="0"/>
                        </a:spcAft>
                        <a:buNone/>
                      </a:pPr>
                      <a:r>
                        <a:rPr lang="ko" sz="1100"/>
                        <a:t>AI상담원</a:t>
                      </a:r>
                      <a:endParaRPr sz="1100"/>
                    </a:p>
                    <a:p>
                      <a:pPr marL="0" lvl="0" indent="0" algn="ctr" rtl="0">
                        <a:spcBef>
                          <a:spcPts val="0"/>
                        </a:spcBef>
                        <a:spcAft>
                          <a:spcPts val="0"/>
                        </a:spcAft>
                        <a:buNone/>
                      </a:pPr>
                      <a:r>
                        <a:rPr lang="ko" sz="1100"/>
                        <a:t>이상치 탐지</a:t>
                      </a:r>
                      <a:endParaRPr sz="1100"/>
                    </a:p>
                    <a:p>
                      <a:pPr marL="0" lvl="0" indent="0" algn="ctr" rtl="0">
                        <a:spcBef>
                          <a:spcPts val="0"/>
                        </a:spcBef>
                        <a:spcAft>
                          <a:spcPts val="0"/>
                        </a:spcAft>
                        <a:buNone/>
                      </a:pPr>
                      <a:r>
                        <a:rPr lang="ko" sz="1100"/>
                        <a:t>AI기반 투자</a:t>
                      </a:r>
                      <a:endParaRPr sz="1100"/>
                    </a:p>
                  </a:txBody>
                  <a:tcPr marL="68575" marR="68575" marT="68575" marB="68575" anchor="ctr"/>
                </a:tc>
                <a:tc>
                  <a:txBody>
                    <a:bodyPr/>
                    <a:lstStyle/>
                    <a:p>
                      <a:pPr marL="0" lvl="0" indent="0" algn="ctr" rtl="0">
                        <a:spcBef>
                          <a:spcPts val="0"/>
                        </a:spcBef>
                        <a:spcAft>
                          <a:spcPts val="0"/>
                        </a:spcAft>
                        <a:buNone/>
                      </a:pPr>
                      <a:r>
                        <a:rPr lang="ko" sz="1100"/>
                        <a:t>고객 데이터</a:t>
                      </a:r>
                      <a:endParaRPr sz="1100"/>
                    </a:p>
                    <a:p>
                      <a:pPr marL="0" lvl="0" indent="0" algn="ctr" rtl="0">
                        <a:spcBef>
                          <a:spcPts val="0"/>
                        </a:spcBef>
                        <a:spcAft>
                          <a:spcPts val="0"/>
                        </a:spcAft>
                        <a:buNone/>
                      </a:pPr>
                      <a:r>
                        <a:rPr lang="ko" sz="1100"/>
                        <a:t>금융 데이터 </a:t>
                      </a:r>
                      <a:endParaRPr sz="1100"/>
                    </a:p>
                  </a:txBody>
                  <a:tcPr marL="68575" marR="68575" marT="68575" marB="68575" anchor="ctr"/>
                </a:tc>
                <a:extLst>
                  <a:ext uri="{0D108BD9-81ED-4DB2-BD59-A6C34878D82A}">
                    <a16:rowId xmlns:a16="http://schemas.microsoft.com/office/drawing/2014/main" val="10001"/>
                  </a:ext>
                </a:extLst>
              </a:tr>
              <a:tr h="718500">
                <a:tc>
                  <a:txBody>
                    <a:bodyPr/>
                    <a:lstStyle/>
                    <a:p>
                      <a:pPr marL="0" lvl="0" indent="0" algn="ctr" rtl="0">
                        <a:spcBef>
                          <a:spcPts val="0"/>
                        </a:spcBef>
                        <a:spcAft>
                          <a:spcPts val="0"/>
                        </a:spcAft>
                        <a:buNone/>
                      </a:pPr>
                      <a:r>
                        <a:rPr lang="ko" sz="1100"/>
                        <a:t>제조</a:t>
                      </a:r>
                      <a:endParaRPr sz="1100"/>
                    </a:p>
                  </a:txBody>
                  <a:tcPr marL="68575" marR="68575" marT="68575" marB="68575" anchor="ctr"/>
                </a:tc>
                <a:tc>
                  <a:txBody>
                    <a:bodyPr/>
                    <a:lstStyle/>
                    <a:p>
                      <a:pPr marL="0" lvl="0" indent="0" algn="ctr" rtl="0">
                        <a:spcBef>
                          <a:spcPts val="0"/>
                        </a:spcBef>
                        <a:spcAft>
                          <a:spcPts val="0"/>
                        </a:spcAft>
                        <a:buNone/>
                      </a:pPr>
                      <a:r>
                        <a:rPr lang="ko" sz="1100"/>
                        <a:t>고객 데이터 희소</a:t>
                      </a:r>
                      <a:endParaRPr sz="1100"/>
                    </a:p>
                  </a:txBody>
                  <a:tcPr marL="68575" marR="68575" marT="68575" marB="68575" anchor="ctr"/>
                </a:tc>
                <a:tc>
                  <a:txBody>
                    <a:bodyPr/>
                    <a:lstStyle/>
                    <a:p>
                      <a:pPr marL="0" lvl="0" indent="0" algn="ctr" rtl="0">
                        <a:spcBef>
                          <a:spcPts val="0"/>
                        </a:spcBef>
                        <a:spcAft>
                          <a:spcPts val="0"/>
                        </a:spcAft>
                        <a:buNone/>
                      </a:pPr>
                      <a:r>
                        <a:rPr lang="ko" sz="1100"/>
                        <a:t>아날로그 공간의</a:t>
                      </a:r>
                      <a:endParaRPr sz="1100"/>
                    </a:p>
                    <a:p>
                      <a:pPr marL="0" lvl="0" indent="0" algn="ctr" rtl="0">
                        <a:spcBef>
                          <a:spcPts val="0"/>
                        </a:spcBef>
                        <a:spcAft>
                          <a:spcPts val="0"/>
                        </a:spcAft>
                        <a:buNone/>
                      </a:pPr>
                      <a:r>
                        <a:rPr lang="ko" sz="1100"/>
                        <a:t>디지털화 어려움</a:t>
                      </a:r>
                      <a:endParaRPr sz="1100"/>
                    </a:p>
                  </a:txBody>
                  <a:tcPr marL="68575" marR="68575" marT="68575" marB="68575" anchor="ctr"/>
                </a:tc>
                <a:tc>
                  <a:txBody>
                    <a:bodyPr/>
                    <a:lstStyle/>
                    <a:p>
                      <a:pPr marL="0" lvl="0" indent="0" algn="ctr" rtl="0">
                        <a:spcBef>
                          <a:spcPts val="0"/>
                        </a:spcBef>
                        <a:spcAft>
                          <a:spcPts val="0"/>
                        </a:spcAft>
                        <a:buNone/>
                      </a:pPr>
                      <a:r>
                        <a:rPr lang="ko" sz="1100"/>
                        <a:t>포스코</a:t>
                      </a:r>
                      <a:endParaRPr sz="1100"/>
                    </a:p>
                    <a:p>
                      <a:pPr marL="0" lvl="0" indent="0" algn="ctr" rtl="0">
                        <a:spcBef>
                          <a:spcPts val="0"/>
                        </a:spcBef>
                        <a:spcAft>
                          <a:spcPts val="0"/>
                        </a:spcAft>
                        <a:buNone/>
                      </a:pPr>
                      <a:r>
                        <a:rPr lang="ko" sz="1100"/>
                        <a:t>엘지에너지솔루션</a:t>
                      </a:r>
                      <a:endParaRPr sz="1100"/>
                    </a:p>
                    <a:p>
                      <a:pPr marL="0" lvl="0" indent="0" algn="ctr" rtl="0">
                        <a:spcBef>
                          <a:spcPts val="0"/>
                        </a:spcBef>
                        <a:spcAft>
                          <a:spcPts val="0"/>
                        </a:spcAft>
                        <a:buNone/>
                      </a:pPr>
                      <a:r>
                        <a:rPr lang="ko" sz="1100"/>
                        <a:t>삼성전자</a:t>
                      </a:r>
                      <a:endParaRPr sz="1100"/>
                    </a:p>
                  </a:txBody>
                  <a:tcPr marL="68575" marR="68575" marT="68575" marB="68575" anchor="ctr"/>
                </a:tc>
                <a:tc>
                  <a:txBody>
                    <a:bodyPr/>
                    <a:lstStyle/>
                    <a:p>
                      <a:pPr marL="0" lvl="0" indent="0" algn="ctr" rtl="0">
                        <a:spcBef>
                          <a:spcPts val="0"/>
                        </a:spcBef>
                        <a:spcAft>
                          <a:spcPts val="0"/>
                        </a:spcAft>
                        <a:buNone/>
                      </a:pPr>
                      <a:r>
                        <a:rPr lang="ko" sz="1100"/>
                        <a:t>설비 예지정비</a:t>
                      </a:r>
                      <a:endParaRPr sz="1100"/>
                    </a:p>
                    <a:p>
                      <a:pPr marL="0" lvl="0" indent="0" algn="ctr" rtl="0">
                        <a:spcBef>
                          <a:spcPts val="0"/>
                        </a:spcBef>
                        <a:spcAft>
                          <a:spcPts val="0"/>
                        </a:spcAft>
                        <a:buNone/>
                      </a:pPr>
                      <a:r>
                        <a:rPr lang="ko" sz="1100"/>
                        <a:t>원재료 단가예측</a:t>
                      </a:r>
                      <a:endParaRPr sz="1100"/>
                    </a:p>
                  </a:txBody>
                  <a:tcPr marL="68575" marR="68575" marT="68575" marB="68575" anchor="ctr"/>
                </a:tc>
                <a:tc>
                  <a:txBody>
                    <a:bodyPr/>
                    <a:lstStyle/>
                    <a:p>
                      <a:pPr marL="0" lvl="0" indent="0" algn="ctr" rtl="0">
                        <a:spcBef>
                          <a:spcPts val="0"/>
                        </a:spcBef>
                        <a:spcAft>
                          <a:spcPts val="0"/>
                        </a:spcAft>
                        <a:buNone/>
                      </a:pPr>
                      <a:r>
                        <a:rPr lang="ko" sz="1100"/>
                        <a:t>센서 데이터</a:t>
                      </a:r>
                      <a:endParaRPr sz="1100"/>
                    </a:p>
                  </a:txBody>
                  <a:tcPr marL="68575" marR="68575" marT="68575" marB="68575" anchor="ctr"/>
                </a:tc>
                <a:extLst>
                  <a:ext uri="{0D108BD9-81ED-4DB2-BD59-A6C34878D82A}">
                    <a16:rowId xmlns:a16="http://schemas.microsoft.com/office/drawing/2014/main" val="10002"/>
                  </a:ext>
                </a:extLst>
              </a:tr>
              <a:tr h="718500">
                <a:tc>
                  <a:txBody>
                    <a:bodyPr/>
                    <a:lstStyle/>
                    <a:p>
                      <a:pPr marL="0" lvl="0" indent="0" algn="ctr" rtl="0">
                        <a:spcBef>
                          <a:spcPts val="0"/>
                        </a:spcBef>
                        <a:spcAft>
                          <a:spcPts val="0"/>
                        </a:spcAft>
                        <a:buNone/>
                      </a:pPr>
                      <a:r>
                        <a:rPr lang="ko" sz="1100"/>
                        <a:t>유통</a:t>
                      </a:r>
                      <a:endParaRPr sz="1100"/>
                    </a:p>
                  </a:txBody>
                  <a:tcPr marL="68575" marR="68575" marT="68575" marB="68575" anchor="ctr"/>
                </a:tc>
                <a:tc>
                  <a:txBody>
                    <a:bodyPr/>
                    <a:lstStyle/>
                    <a:p>
                      <a:pPr marL="0" lvl="0" indent="0" algn="ctr" rtl="0">
                        <a:spcBef>
                          <a:spcPts val="0"/>
                        </a:spcBef>
                        <a:spcAft>
                          <a:spcPts val="0"/>
                        </a:spcAft>
                        <a:buNone/>
                      </a:pPr>
                      <a:r>
                        <a:rPr lang="ko" sz="1100"/>
                        <a:t>데이터 적재 속도</a:t>
                      </a:r>
                      <a:endParaRPr sz="1100"/>
                    </a:p>
                    <a:p>
                      <a:pPr marL="0" lvl="0" indent="0" algn="ctr" rtl="0">
                        <a:spcBef>
                          <a:spcPts val="0"/>
                        </a:spcBef>
                        <a:spcAft>
                          <a:spcPts val="0"/>
                        </a:spcAft>
                        <a:buNone/>
                      </a:pPr>
                      <a:r>
                        <a:rPr lang="ko" sz="1100"/>
                        <a:t>빠름</a:t>
                      </a:r>
                      <a:endParaRPr sz="1100"/>
                    </a:p>
                  </a:txBody>
                  <a:tcPr marL="68575" marR="68575" marT="68575" marB="68575" anchor="ctr"/>
                </a:tc>
                <a:tc>
                  <a:txBody>
                    <a:bodyPr/>
                    <a:lstStyle/>
                    <a:p>
                      <a:pPr marL="0" lvl="0" indent="0" algn="ctr" rtl="0">
                        <a:spcBef>
                          <a:spcPts val="0"/>
                        </a:spcBef>
                        <a:spcAft>
                          <a:spcPts val="0"/>
                        </a:spcAft>
                        <a:buNone/>
                      </a:pPr>
                      <a:r>
                        <a:rPr lang="ko" sz="1100"/>
                        <a:t>개인정보 중요</a:t>
                      </a:r>
                      <a:endParaRPr sz="1100"/>
                    </a:p>
                  </a:txBody>
                  <a:tcPr marL="68575" marR="68575" marT="68575" marB="68575" anchor="ctr"/>
                </a:tc>
                <a:tc>
                  <a:txBody>
                    <a:bodyPr/>
                    <a:lstStyle/>
                    <a:p>
                      <a:pPr marL="0" lvl="0" indent="0" algn="ctr" rtl="0">
                        <a:spcBef>
                          <a:spcPts val="0"/>
                        </a:spcBef>
                        <a:spcAft>
                          <a:spcPts val="0"/>
                        </a:spcAft>
                        <a:buNone/>
                      </a:pPr>
                      <a:r>
                        <a:rPr lang="ko" sz="1100"/>
                        <a:t>SSG</a:t>
                      </a:r>
                      <a:endParaRPr sz="1100"/>
                    </a:p>
                    <a:p>
                      <a:pPr marL="0" lvl="0" indent="0" algn="ctr" rtl="0">
                        <a:spcBef>
                          <a:spcPts val="0"/>
                        </a:spcBef>
                        <a:spcAft>
                          <a:spcPts val="0"/>
                        </a:spcAft>
                        <a:buNone/>
                      </a:pPr>
                      <a:r>
                        <a:rPr lang="ko" sz="1100"/>
                        <a:t>롯데마트</a:t>
                      </a:r>
                      <a:endParaRPr sz="1100"/>
                    </a:p>
                    <a:p>
                      <a:pPr marL="0" lvl="0" indent="0" algn="ctr" rtl="0">
                        <a:spcBef>
                          <a:spcPts val="0"/>
                        </a:spcBef>
                        <a:spcAft>
                          <a:spcPts val="0"/>
                        </a:spcAft>
                        <a:buNone/>
                      </a:pPr>
                      <a:r>
                        <a:rPr lang="ko" sz="1100"/>
                        <a:t>쿠팡?</a:t>
                      </a:r>
                      <a:endParaRPr sz="1100"/>
                    </a:p>
                  </a:txBody>
                  <a:tcPr marL="68575" marR="68575" marT="68575" marB="68575" anchor="ctr"/>
                </a:tc>
                <a:tc>
                  <a:txBody>
                    <a:bodyPr/>
                    <a:lstStyle/>
                    <a:p>
                      <a:pPr marL="0" lvl="0" indent="0" algn="ctr" rtl="0">
                        <a:spcBef>
                          <a:spcPts val="0"/>
                        </a:spcBef>
                        <a:spcAft>
                          <a:spcPts val="0"/>
                        </a:spcAft>
                        <a:buNone/>
                      </a:pPr>
                      <a:r>
                        <a:rPr lang="ko" sz="1100"/>
                        <a:t>추천 시스템</a:t>
                      </a:r>
                      <a:endParaRPr sz="1100"/>
                    </a:p>
                    <a:p>
                      <a:pPr marL="0" lvl="0" indent="0" algn="ctr" rtl="0">
                        <a:spcBef>
                          <a:spcPts val="0"/>
                        </a:spcBef>
                        <a:spcAft>
                          <a:spcPts val="0"/>
                        </a:spcAft>
                        <a:buNone/>
                      </a:pPr>
                      <a:r>
                        <a:rPr lang="ko" sz="1100"/>
                        <a:t>AI 상담원</a:t>
                      </a:r>
                      <a:endParaRPr sz="1100"/>
                    </a:p>
                    <a:p>
                      <a:pPr marL="0" lvl="0" indent="0" algn="ctr" rtl="0">
                        <a:spcBef>
                          <a:spcPts val="0"/>
                        </a:spcBef>
                        <a:spcAft>
                          <a:spcPts val="0"/>
                        </a:spcAft>
                        <a:buNone/>
                      </a:pPr>
                      <a:r>
                        <a:rPr lang="ko" sz="1100"/>
                        <a:t>물류 최적화</a:t>
                      </a:r>
                      <a:endParaRPr sz="1100"/>
                    </a:p>
                  </a:txBody>
                  <a:tcPr marL="68575" marR="68575" marT="68575" marB="68575" anchor="ctr"/>
                </a:tc>
                <a:tc>
                  <a:txBody>
                    <a:bodyPr/>
                    <a:lstStyle/>
                    <a:p>
                      <a:pPr marL="0" lvl="0" indent="0" algn="ctr" rtl="0">
                        <a:spcBef>
                          <a:spcPts val="0"/>
                        </a:spcBef>
                        <a:spcAft>
                          <a:spcPts val="0"/>
                        </a:spcAft>
                        <a:buNone/>
                      </a:pPr>
                      <a:r>
                        <a:rPr lang="ko" sz="1100"/>
                        <a:t>고객 데이터</a:t>
                      </a:r>
                      <a:endParaRPr sz="1100"/>
                    </a:p>
                    <a:p>
                      <a:pPr marL="0" lvl="0" indent="0" algn="ctr" rtl="0">
                        <a:spcBef>
                          <a:spcPts val="0"/>
                        </a:spcBef>
                        <a:spcAft>
                          <a:spcPts val="0"/>
                        </a:spcAft>
                        <a:buNone/>
                      </a:pPr>
                      <a:r>
                        <a:rPr lang="ko" sz="1100"/>
                        <a:t>물류데이터 </a:t>
                      </a:r>
                      <a:endParaRPr sz="1100"/>
                    </a:p>
                  </a:txBody>
                  <a:tcPr marL="68575" marR="68575" marT="68575" marB="68575" anchor="ctr"/>
                </a:tc>
                <a:extLst>
                  <a:ext uri="{0D108BD9-81ED-4DB2-BD59-A6C34878D82A}">
                    <a16:rowId xmlns:a16="http://schemas.microsoft.com/office/drawing/2014/main" val="10003"/>
                  </a:ext>
                </a:extLst>
              </a:tr>
              <a:tr h="532200">
                <a:tc>
                  <a:txBody>
                    <a:bodyPr/>
                    <a:lstStyle/>
                    <a:p>
                      <a:pPr marL="0" lvl="0" indent="0" algn="ctr" rtl="0">
                        <a:spcBef>
                          <a:spcPts val="0"/>
                        </a:spcBef>
                        <a:spcAft>
                          <a:spcPts val="0"/>
                        </a:spcAft>
                        <a:buNone/>
                      </a:pPr>
                      <a:r>
                        <a:rPr lang="ko" sz="1100"/>
                        <a:t>의료제약</a:t>
                      </a:r>
                      <a:endParaRPr sz="1100"/>
                    </a:p>
                  </a:txBody>
                  <a:tcPr marL="68575" marR="68575" marT="68575" marB="68575" anchor="ctr"/>
                </a:tc>
                <a:tc>
                  <a:txBody>
                    <a:bodyPr/>
                    <a:lstStyle/>
                    <a:p>
                      <a:pPr marL="0" lvl="0" indent="0" algn="ctr" rtl="0">
                        <a:spcBef>
                          <a:spcPts val="0"/>
                        </a:spcBef>
                        <a:spcAft>
                          <a:spcPts val="0"/>
                        </a:spcAft>
                        <a:buNone/>
                      </a:pPr>
                      <a:r>
                        <a:rPr lang="ko" sz="1100"/>
                        <a:t>데이터의 엄밀성</a:t>
                      </a:r>
                      <a:endParaRPr sz="1100"/>
                    </a:p>
                  </a:txBody>
                  <a:tcPr marL="68575" marR="68575" marT="68575" marB="68575" anchor="ctr"/>
                </a:tc>
                <a:tc>
                  <a:txBody>
                    <a:bodyPr/>
                    <a:lstStyle/>
                    <a:p>
                      <a:pPr marL="0" lvl="0" indent="0" algn="ctr" rtl="0">
                        <a:spcBef>
                          <a:spcPts val="0"/>
                        </a:spcBef>
                        <a:spcAft>
                          <a:spcPts val="0"/>
                        </a:spcAft>
                        <a:buNone/>
                      </a:pPr>
                      <a:r>
                        <a:rPr lang="ko" sz="1100"/>
                        <a:t>생명에 밀접</a:t>
                      </a:r>
                      <a:endParaRPr sz="1100"/>
                    </a:p>
                  </a:txBody>
                  <a:tcPr marL="68575" marR="68575" marT="68575" marB="68575" anchor="ctr"/>
                </a:tc>
                <a:tc>
                  <a:txBody>
                    <a:bodyPr/>
                    <a:lstStyle/>
                    <a:p>
                      <a:pPr marL="0" lvl="0" indent="0" algn="ctr" rtl="0">
                        <a:spcBef>
                          <a:spcPts val="0"/>
                        </a:spcBef>
                        <a:spcAft>
                          <a:spcPts val="0"/>
                        </a:spcAft>
                        <a:buNone/>
                      </a:pPr>
                      <a:r>
                        <a:rPr lang="ko" sz="1100"/>
                        <a:t>뷰노</a:t>
                      </a:r>
                      <a:endParaRPr sz="1100"/>
                    </a:p>
                    <a:p>
                      <a:pPr marL="0" lvl="0" indent="0" algn="ctr" rtl="0">
                        <a:spcBef>
                          <a:spcPts val="0"/>
                        </a:spcBef>
                        <a:spcAft>
                          <a:spcPts val="0"/>
                        </a:spcAft>
                        <a:buNone/>
                      </a:pPr>
                      <a:r>
                        <a:rPr lang="ko" sz="1100"/>
                        <a:t>삼성바이오로직스</a:t>
                      </a:r>
                      <a:endParaRPr sz="1100"/>
                    </a:p>
                  </a:txBody>
                  <a:tcPr marL="68575" marR="68575" marT="68575" marB="68575" anchor="ctr"/>
                </a:tc>
                <a:tc>
                  <a:txBody>
                    <a:bodyPr/>
                    <a:lstStyle/>
                    <a:p>
                      <a:pPr marL="0" lvl="0" indent="0" algn="ctr" rtl="0">
                        <a:spcBef>
                          <a:spcPts val="0"/>
                        </a:spcBef>
                        <a:spcAft>
                          <a:spcPts val="0"/>
                        </a:spcAft>
                        <a:buNone/>
                      </a:pPr>
                      <a:r>
                        <a:rPr lang="ko" sz="1100"/>
                        <a:t>심장박동 예측</a:t>
                      </a:r>
                      <a:endParaRPr sz="1100"/>
                    </a:p>
                    <a:p>
                      <a:pPr marL="0" lvl="0" indent="0" algn="ctr" rtl="0">
                        <a:spcBef>
                          <a:spcPts val="0"/>
                        </a:spcBef>
                        <a:spcAft>
                          <a:spcPts val="0"/>
                        </a:spcAft>
                        <a:buNone/>
                      </a:pPr>
                      <a:r>
                        <a:rPr lang="ko" sz="1100"/>
                        <a:t>의약 분자 예측</a:t>
                      </a:r>
                      <a:endParaRPr sz="1100"/>
                    </a:p>
                  </a:txBody>
                  <a:tcPr marL="68575" marR="68575" marT="68575" marB="68575" anchor="ctr"/>
                </a:tc>
                <a:tc>
                  <a:txBody>
                    <a:bodyPr/>
                    <a:lstStyle/>
                    <a:p>
                      <a:pPr marL="0" lvl="0" indent="0" algn="ctr" rtl="0">
                        <a:spcBef>
                          <a:spcPts val="0"/>
                        </a:spcBef>
                        <a:spcAft>
                          <a:spcPts val="0"/>
                        </a:spcAft>
                        <a:buNone/>
                      </a:pPr>
                      <a:r>
                        <a:rPr lang="ko" sz="1100"/>
                        <a:t>바이오 데이터</a:t>
                      </a:r>
                      <a:endParaRPr sz="1100"/>
                    </a:p>
                  </a:txBody>
                  <a:tcPr marL="68575" marR="68575" marT="68575" marB="6857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4"/>
          <p:cNvSpPr/>
          <p:nvPr/>
        </p:nvSpPr>
        <p:spPr>
          <a:xfrm>
            <a:off x="233314" y="672563"/>
            <a:ext cx="8568900" cy="1043700"/>
          </a:xfrm>
          <a:prstGeom prst="rect">
            <a:avLst/>
          </a:prstGeom>
          <a:noFill/>
          <a:ln>
            <a:noFill/>
          </a:ln>
        </p:spPr>
        <p:txBody>
          <a:bodyPr spcFirstLastPara="1" wrap="square" lIns="0" tIns="35100" rIns="0" bIns="35100" anchor="b" anchorCtr="0">
            <a:noAutofit/>
          </a:bodyPr>
          <a:lstStyle/>
          <a:p>
            <a:pPr marL="0" marR="0" lvl="0" indent="0" algn="ctr" rtl="0">
              <a:lnSpc>
                <a:spcPct val="110000"/>
              </a:lnSpc>
              <a:spcBef>
                <a:spcPts val="0"/>
              </a:spcBef>
              <a:spcAft>
                <a:spcPts val="0"/>
              </a:spcAft>
              <a:buNone/>
            </a:pPr>
            <a:r>
              <a:rPr lang="ko" sz="3000" b="1">
                <a:solidFill>
                  <a:schemeClr val="dk1"/>
                </a:solidFill>
                <a:latin typeface="Malgun Gothic"/>
                <a:ea typeface="Malgun Gothic"/>
                <a:cs typeface="Malgun Gothic"/>
                <a:sym typeface="Malgun Gothic"/>
              </a:rPr>
              <a:t>Developing a GPT-based text extraction model for cancer information</a:t>
            </a:r>
            <a:endParaRPr sz="3000" b="1">
              <a:solidFill>
                <a:srgbClr val="3B4951"/>
              </a:solidFill>
              <a:latin typeface="Malgun Gothic"/>
              <a:ea typeface="Malgun Gothic"/>
              <a:cs typeface="Malgun Gothic"/>
              <a:sym typeface="Malgun Gothic"/>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cxnSp>
        <p:nvCxnSpPr>
          <p:cNvPr id="931" name="Google Shape;931;p115"/>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32" name="Google Shape;932;p115"/>
          <p:cNvSpPr txBox="1"/>
          <p:nvPr/>
        </p:nvSpPr>
        <p:spPr>
          <a:xfrm>
            <a:off x="89502" y="33468"/>
            <a:ext cx="16851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Contents</a:t>
            </a:r>
            <a:endParaRPr sz="2400" b="1">
              <a:solidFill>
                <a:schemeClr val="dk1"/>
              </a:solidFill>
              <a:latin typeface="Malgun Gothic"/>
              <a:ea typeface="Malgun Gothic"/>
              <a:cs typeface="Malgun Gothic"/>
              <a:sym typeface="Malgun Gothic"/>
            </a:endParaRPr>
          </a:p>
        </p:txBody>
      </p:sp>
      <p:sp>
        <p:nvSpPr>
          <p:cNvPr id="933" name="Google Shape;933;p115"/>
          <p:cNvSpPr txBox="1"/>
          <p:nvPr/>
        </p:nvSpPr>
        <p:spPr>
          <a:xfrm>
            <a:off x="629562" y="951570"/>
            <a:ext cx="6087000" cy="3609600"/>
          </a:xfrm>
          <a:prstGeom prst="rect">
            <a:avLst/>
          </a:prstGeom>
          <a:noFill/>
          <a:ln>
            <a:noFill/>
          </a:ln>
        </p:spPr>
        <p:txBody>
          <a:bodyPr spcFirstLastPara="1" wrap="square" lIns="68575" tIns="34275" rIns="68575" bIns="34275" anchor="t" anchorCtr="0">
            <a:spAutoFit/>
          </a:bodyPr>
          <a:lstStyle/>
          <a:p>
            <a:pPr marL="381000" marR="0" lvl="0" indent="-381000" algn="l" rtl="0">
              <a:lnSpc>
                <a:spcPct val="150000"/>
              </a:lnSpc>
              <a:spcBef>
                <a:spcPts val="0"/>
              </a:spcBef>
              <a:spcAft>
                <a:spcPts val="0"/>
              </a:spcAft>
              <a:buClr>
                <a:schemeClr val="dk1"/>
              </a:buClr>
              <a:buSzPts val="2000"/>
              <a:buFont typeface="Malgun Gothic"/>
              <a:buAutoNum type="arabicPeriod"/>
            </a:pPr>
            <a:r>
              <a:rPr lang="ko" sz="2000" b="1">
                <a:solidFill>
                  <a:schemeClr val="dk1"/>
                </a:solidFill>
                <a:latin typeface="Malgun Gothic"/>
                <a:ea typeface="Malgun Gothic"/>
                <a:cs typeface="Malgun Gothic"/>
                <a:sym typeface="Malgun Gothic"/>
              </a:rPr>
              <a:t>Introduction</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2. Coding Scheme and Intercoder Reliability</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3. Model &amp; Data Overview</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4. Model Training Task</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5. Model Accuracy &amp; Results</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6. Results of Paired Sample T-Test</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7. Conclusion</a:t>
            </a:r>
            <a:endParaRPr sz="1100"/>
          </a:p>
          <a:p>
            <a:pPr marL="0" marR="0" lvl="0" indent="0" algn="l" rtl="0">
              <a:lnSpc>
                <a:spcPct val="150000"/>
              </a:lnSpc>
              <a:spcBef>
                <a:spcPts val="0"/>
              </a:spcBef>
              <a:spcAft>
                <a:spcPts val="0"/>
              </a:spcAft>
              <a:buNone/>
            </a:pPr>
            <a:r>
              <a:rPr lang="ko" sz="2000" b="1">
                <a:solidFill>
                  <a:schemeClr val="dk1"/>
                </a:solidFill>
                <a:latin typeface="Malgun Gothic"/>
                <a:ea typeface="Malgun Gothic"/>
                <a:cs typeface="Malgun Gothic"/>
                <a:sym typeface="Malgun Gothic"/>
              </a:rPr>
              <a:t>8. Application</a:t>
            </a:r>
            <a:endParaRPr sz="11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16"/>
          <p:cNvSpPr/>
          <p:nvPr/>
        </p:nvSpPr>
        <p:spPr>
          <a:xfrm flipH="1">
            <a:off x="827933" y="1178511"/>
            <a:ext cx="7485300" cy="3020100"/>
          </a:xfrm>
          <a:prstGeom prst="roundRect">
            <a:avLst>
              <a:gd name="adj" fmla="val 16667"/>
            </a:avLst>
          </a:pr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254000" marR="0" lvl="0" indent="-152400" algn="just" rtl="0">
              <a:lnSpc>
                <a:spcPct val="150000"/>
              </a:lnSpc>
              <a:spcBef>
                <a:spcPts val="0"/>
              </a:spcBef>
              <a:spcAft>
                <a:spcPts val="0"/>
              </a:spcAft>
              <a:buClr>
                <a:schemeClr val="dk1"/>
              </a:buClr>
              <a:buSzPts val="1500"/>
              <a:buFont typeface="Noto Sans Symbols"/>
              <a:buNone/>
            </a:pPr>
            <a:endParaRPr sz="1400">
              <a:solidFill>
                <a:schemeClr val="dk1"/>
              </a:solidFill>
              <a:latin typeface="Malgun Gothic"/>
              <a:ea typeface="Malgun Gothic"/>
              <a:cs typeface="Malgun Gothic"/>
              <a:sym typeface="Malgun Gothic"/>
            </a:endParaRPr>
          </a:p>
          <a:p>
            <a:pPr marL="254000" marR="0" lvl="0" indent="-247650" algn="just" rtl="0">
              <a:lnSpc>
                <a:spcPct val="150000"/>
              </a:lnSpc>
              <a:spcBef>
                <a:spcPts val="0"/>
              </a:spcBef>
              <a:spcAft>
                <a:spcPts val="0"/>
              </a:spcAft>
              <a:buClr>
                <a:schemeClr val="dk1"/>
              </a:buClr>
              <a:buSzPts val="1500"/>
              <a:buFont typeface="Noto Sans Symbols"/>
              <a:buChar char="✔"/>
            </a:pPr>
            <a:r>
              <a:rPr lang="ko" sz="1500">
                <a:solidFill>
                  <a:schemeClr val="dk1"/>
                </a:solidFill>
                <a:latin typeface="Malgun Gothic"/>
                <a:ea typeface="Malgun Gothic"/>
                <a:cs typeface="Malgun Gothic"/>
                <a:sym typeface="Malgun Gothic"/>
              </a:rPr>
              <a:t> </a:t>
            </a:r>
            <a:r>
              <a:rPr lang="ko" sz="1500" b="0" i="0">
                <a:solidFill>
                  <a:srgbClr val="374151"/>
                </a:solidFill>
                <a:latin typeface="Arial"/>
                <a:ea typeface="Arial"/>
                <a:cs typeface="Arial"/>
                <a:sym typeface="Arial"/>
              </a:rPr>
              <a:t>The article examines the use of social Q&amp;A platforms for health information, focusing on cancer. It discusses the benefits and risks of this trend, particularly the spread of misinformation. </a:t>
            </a:r>
            <a:endParaRPr sz="1100"/>
          </a:p>
          <a:p>
            <a:pPr marL="254000" marR="0" lvl="0" indent="-247650" algn="just" rtl="0">
              <a:lnSpc>
                <a:spcPct val="150000"/>
              </a:lnSpc>
              <a:spcBef>
                <a:spcPts val="0"/>
              </a:spcBef>
              <a:spcAft>
                <a:spcPts val="0"/>
              </a:spcAft>
              <a:buClr>
                <a:schemeClr val="dk1"/>
              </a:buClr>
              <a:buSzPts val="1500"/>
              <a:buFont typeface="Noto Sans Symbols"/>
              <a:buChar char="✔"/>
            </a:pPr>
            <a:r>
              <a:rPr lang="ko" sz="1500" b="0" i="0">
                <a:solidFill>
                  <a:srgbClr val="374151"/>
                </a:solidFill>
                <a:latin typeface="Arial"/>
                <a:ea typeface="Arial"/>
                <a:cs typeface="Arial"/>
                <a:sym typeface="Arial"/>
              </a:rPr>
              <a:t>The study explores the effectiveness of rhetorical elements in cancer-related answers and the role of GPT models in analyzing health information, identifying a research gap in understanding consumer acceptance of health information. </a:t>
            </a:r>
            <a:endParaRPr sz="1100"/>
          </a:p>
          <a:p>
            <a:pPr marL="254000" marR="0" lvl="0" indent="-247650" algn="just" rtl="0">
              <a:lnSpc>
                <a:spcPct val="150000"/>
              </a:lnSpc>
              <a:spcBef>
                <a:spcPts val="0"/>
              </a:spcBef>
              <a:spcAft>
                <a:spcPts val="0"/>
              </a:spcAft>
              <a:buClr>
                <a:schemeClr val="dk1"/>
              </a:buClr>
              <a:buSzPts val="1500"/>
              <a:buFont typeface="Noto Sans Symbols"/>
              <a:buChar char="✔"/>
            </a:pPr>
            <a:r>
              <a:rPr lang="ko" sz="1500" b="0" i="0">
                <a:solidFill>
                  <a:srgbClr val="374151"/>
                </a:solidFill>
                <a:latin typeface="Arial"/>
                <a:ea typeface="Arial"/>
                <a:cs typeface="Arial"/>
                <a:sym typeface="Arial"/>
              </a:rPr>
              <a:t>The methodology includes data collection, analysis, and results regarding the impact of persuasive strategies on information engagement.</a:t>
            </a:r>
            <a:endParaRPr sz="1400">
              <a:solidFill>
                <a:schemeClr val="dk1"/>
              </a:solidFill>
              <a:latin typeface="Malgun Gothic"/>
              <a:ea typeface="Malgun Gothic"/>
              <a:cs typeface="Malgun Gothic"/>
              <a:sym typeface="Malgun Gothic"/>
            </a:endParaRPr>
          </a:p>
          <a:p>
            <a:pPr marL="254000" marR="0" lvl="0" indent="-152400" algn="just" rtl="0">
              <a:lnSpc>
                <a:spcPct val="150000"/>
              </a:lnSpc>
              <a:spcBef>
                <a:spcPts val="0"/>
              </a:spcBef>
              <a:spcAft>
                <a:spcPts val="0"/>
              </a:spcAft>
              <a:buClr>
                <a:schemeClr val="dk1"/>
              </a:buClr>
              <a:buSzPts val="1500"/>
              <a:buFont typeface="Noto Sans Symbols"/>
              <a:buNone/>
            </a:pPr>
            <a:endParaRPr sz="1400">
              <a:solidFill>
                <a:schemeClr val="dk1"/>
              </a:solidFill>
              <a:latin typeface="Malgun Gothic"/>
              <a:ea typeface="Malgun Gothic"/>
              <a:cs typeface="Malgun Gothic"/>
              <a:sym typeface="Malgun Gothic"/>
            </a:endParaRPr>
          </a:p>
        </p:txBody>
      </p:sp>
      <p:cxnSp>
        <p:nvCxnSpPr>
          <p:cNvPr id="940" name="Google Shape;940;p116"/>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41" name="Google Shape;941;p116"/>
          <p:cNvSpPr txBox="1"/>
          <p:nvPr/>
        </p:nvSpPr>
        <p:spPr>
          <a:xfrm>
            <a:off x="89502" y="105082"/>
            <a:ext cx="2123700" cy="522900"/>
          </a:xfrm>
          <a:prstGeom prst="rect">
            <a:avLst/>
          </a:prstGeom>
          <a:noFill/>
          <a:ln>
            <a:noFill/>
          </a:ln>
        </p:spPr>
        <p:txBody>
          <a:bodyPr spcFirstLastPara="1" wrap="square" lIns="68575" tIns="34275" rIns="68575" bIns="34275" anchor="t" anchorCtr="0">
            <a:normAutofit fontScale="85000"/>
          </a:bodyPr>
          <a:lstStyle/>
          <a:p>
            <a:pPr marL="0" marR="0" lvl="0" indent="0" algn="l" rtl="0">
              <a:spcBef>
                <a:spcPts val="0"/>
              </a:spcBef>
              <a:spcAft>
                <a:spcPts val="0"/>
              </a:spcAft>
              <a:buClr>
                <a:schemeClr val="dk1"/>
              </a:buClr>
              <a:buSzPct val="100000"/>
              <a:buFont typeface="Malgun Gothic"/>
              <a:buNone/>
            </a:pPr>
            <a:r>
              <a:rPr lang="ko" sz="2400" b="1">
                <a:solidFill>
                  <a:schemeClr val="dk1"/>
                </a:solidFill>
                <a:latin typeface="Malgun Gothic"/>
                <a:ea typeface="Malgun Gothic"/>
                <a:cs typeface="Malgun Gothic"/>
                <a:sym typeface="Malgun Gothic"/>
              </a:rPr>
              <a:t>1. Introduction</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17"/>
          <p:cNvSpPr txBox="1"/>
          <p:nvPr/>
        </p:nvSpPr>
        <p:spPr>
          <a:xfrm>
            <a:off x="879878" y="1099031"/>
            <a:ext cx="6490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100">
                <a:solidFill>
                  <a:schemeClr val="dk1"/>
                </a:solidFill>
                <a:latin typeface="Malgun Gothic"/>
                <a:ea typeface="Malgun Gothic"/>
                <a:cs typeface="Malgun Gothic"/>
                <a:sym typeface="Malgun Gothic"/>
              </a:rPr>
              <a:t>3 Components of Rhetoric theory</a:t>
            </a:r>
            <a:endParaRPr sz="2100">
              <a:solidFill>
                <a:schemeClr val="dk1"/>
              </a:solidFill>
              <a:latin typeface="Malgun Gothic"/>
              <a:ea typeface="Malgun Gothic"/>
              <a:cs typeface="Malgun Gothic"/>
              <a:sym typeface="Malgun Gothic"/>
            </a:endParaRPr>
          </a:p>
        </p:txBody>
      </p:sp>
      <p:sp>
        <p:nvSpPr>
          <p:cNvPr id="948" name="Google Shape;948;p117"/>
          <p:cNvSpPr/>
          <p:nvPr/>
        </p:nvSpPr>
        <p:spPr>
          <a:xfrm flipH="1">
            <a:off x="742912" y="1610909"/>
            <a:ext cx="7485300" cy="2778000"/>
          </a:xfrm>
          <a:prstGeom prst="roundRect">
            <a:avLst>
              <a:gd name="adj" fmla="val 16667"/>
            </a:avLst>
          </a:prstGeom>
          <a:solidFill>
            <a:srgbClr val="FFFFFF"/>
          </a:solidFill>
          <a:ln w="38100"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254000" marR="0" lvl="0" indent="-152400" algn="just" rtl="0">
              <a:lnSpc>
                <a:spcPct val="150000"/>
              </a:lnSpc>
              <a:spcBef>
                <a:spcPts val="0"/>
              </a:spcBef>
              <a:spcAft>
                <a:spcPts val="0"/>
              </a:spcAft>
              <a:buClr>
                <a:schemeClr val="dk1"/>
              </a:buClr>
              <a:buSzPts val="1500"/>
              <a:buFont typeface="Noto Sans Symbols"/>
              <a:buNone/>
            </a:pPr>
            <a:endParaRPr sz="1200">
              <a:solidFill>
                <a:schemeClr val="dk1"/>
              </a:solidFill>
              <a:latin typeface="Malgun Gothic"/>
              <a:ea typeface="Malgun Gothic"/>
              <a:cs typeface="Malgun Gothic"/>
              <a:sym typeface="Malgun Gothic"/>
            </a:endParaRPr>
          </a:p>
          <a:p>
            <a:pPr marL="254000" marR="0" lvl="0" indent="-247650" algn="just" rtl="0">
              <a:lnSpc>
                <a:spcPct val="150000"/>
              </a:lnSpc>
              <a:spcBef>
                <a:spcPts val="0"/>
              </a:spcBef>
              <a:spcAft>
                <a:spcPts val="0"/>
              </a:spcAft>
              <a:buClr>
                <a:schemeClr val="dk1"/>
              </a:buClr>
              <a:buSzPts val="1500"/>
              <a:buFont typeface="Noto Sans Symbols"/>
              <a:buChar char="✔"/>
            </a:pPr>
            <a:r>
              <a:rPr lang="ko" sz="1200" b="0" i="0">
                <a:solidFill>
                  <a:srgbClr val="1F1F1F"/>
                </a:solidFill>
                <a:latin typeface="Arial"/>
                <a:ea typeface="Arial"/>
                <a:cs typeface="Arial"/>
                <a:sym typeface="Arial"/>
              </a:rPr>
              <a:t>Ethos (Ethos, Authority): Expresses the credibility of information by representing the author's own expertise, occupation, and experience, or by borrowing from a credible source.</a:t>
            </a:r>
            <a:endParaRPr sz="1100"/>
          </a:p>
          <a:p>
            <a:pPr marL="0" marR="0" lvl="0" indent="0" algn="just" rtl="0">
              <a:lnSpc>
                <a:spcPct val="150000"/>
              </a:lnSpc>
              <a:spcBef>
                <a:spcPts val="0"/>
              </a:spcBef>
              <a:spcAft>
                <a:spcPts val="0"/>
              </a:spcAft>
              <a:buNone/>
            </a:pPr>
            <a:r>
              <a:rPr lang="ko" sz="1200">
                <a:solidFill>
                  <a:schemeClr val="dk1"/>
                </a:solidFill>
                <a:latin typeface="Arial"/>
                <a:ea typeface="Arial"/>
                <a:cs typeface="Arial"/>
                <a:sym typeface="Arial"/>
              </a:rPr>
              <a:t>     </a:t>
            </a:r>
            <a:r>
              <a:rPr lang="ko" sz="1200" b="0" i="0">
                <a:solidFill>
                  <a:srgbClr val="444746"/>
                </a:solidFill>
                <a:latin typeface="Arial"/>
                <a:ea typeface="Arial"/>
                <a:cs typeface="Arial"/>
                <a:sym typeface="Arial"/>
              </a:rPr>
              <a:t>Example:** I have a 40-year-old male patient who responded well to radiation therapy.</a:t>
            </a:r>
            <a:r>
              <a:rPr lang="ko" sz="1200">
                <a:solidFill>
                  <a:schemeClr val="dk1"/>
                </a:solidFill>
                <a:latin typeface="Arial"/>
                <a:ea typeface="Arial"/>
                <a:cs typeface="Arial"/>
                <a:sym typeface="Arial"/>
              </a:rPr>
              <a:t>. </a:t>
            </a:r>
            <a:endParaRPr sz="1100"/>
          </a:p>
          <a:p>
            <a:pPr marL="254000" marR="0" lvl="0" indent="-247650" algn="just" rtl="0">
              <a:lnSpc>
                <a:spcPct val="150000"/>
              </a:lnSpc>
              <a:spcBef>
                <a:spcPts val="0"/>
              </a:spcBef>
              <a:spcAft>
                <a:spcPts val="0"/>
              </a:spcAft>
              <a:buClr>
                <a:schemeClr val="dk1"/>
              </a:buClr>
              <a:buSzPts val="1500"/>
              <a:buFont typeface="Noto Sans Symbols"/>
              <a:buChar char="✔"/>
            </a:pPr>
            <a:r>
              <a:rPr lang="ko" sz="1200" b="0" i="0">
                <a:solidFill>
                  <a:srgbClr val="1F1F1F"/>
                </a:solidFill>
                <a:latin typeface="Arial"/>
                <a:ea typeface="Arial"/>
                <a:cs typeface="Arial"/>
                <a:sym typeface="Arial"/>
              </a:rPr>
              <a:t>Pathos (Pathos, Emotional Empathy): Expresses positive (relief, joy, hope, etc.) or negative emotions (anxiety, sadness, fear, etc.) to the reader.</a:t>
            </a:r>
            <a:endParaRPr sz="1100"/>
          </a:p>
          <a:p>
            <a:pPr marL="0" marR="0" lvl="0" indent="0" algn="just" rtl="0">
              <a:lnSpc>
                <a:spcPct val="150000"/>
              </a:lnSpc>
              <a:spcBef>
                <a:spcPts val="0"/>
              </a:spcBef>
              <a:spcAft>
                <a:spcPts val="0"/>
              </a:spcAft>
              <a:buNone/>
            </a:pPr>
            <a:r>
              <a:rPr lang="ko" sz="1200">
                <a:solidFill>
                  <a:schemeClr val="dk1"/>
                </a:solidFill>
                <a:latin typeface="Arial"/>
                <a:ea typeface="Arial"/>
                <a:cs typeface="Arial"/>
                <a:sym typeface="Arial"/>
              </a:rPr>
              <a:t>     </a:t>
            </a:r>
            <a:r>
              <a:rPr lang="ko" sz="1200" b="0" i="0">
                <a:solidFill>
                  <a:srgbClr val="444746"/>
                </a:solidFill>
                <a:latin typeface="Arial"/>
                <a:ea typeface="Arial"/>
                <a:cs typeface="Arial"/>
                <a:sym typeface="Arial"/>
              </a:rPr>
              <a:t>Example:** I feel terrible pain in my bones.</a:t>
            </a:r>
            <a:endParaRPr sz="1200" i="1" u="sng">
              <a:solidFill>
                <a:schemeClr val="dk1"/>
              </a:solidFill>
              <a:latin typeface="Arial"/>
              <a:ea typeface="Arial"/>
              <a:cs typeface="Arial"/>
              <a:sym typeface="Arial"/>
            </a:endParaRPr>
          </a:p>
          <a:p>
            <a:pPr marL="254000" marR="0" lvl="0" indent="-247650" algn="just" rtl="0">
              <a:lnSpc>
                <a:spcPct val="150000"/>
              </a:lnSpc>
              <a:spcBef>
                <a:spcPts val="0"/>
              </a:spcBef>
              <a:spcAft>
                <a:spcPts val="0"/>
              </a:spcAft>
              <a:buClr>
                <a:schemeClr val="dk1"/>
              </a:buClr>
              <a:buSzPts val="1500"/>
              <a:buFont typeface="Noto Sans Symbols"/>
              <a:buChar char="✔"/>
            </a:pPr>
            <a:r>
              <a:rPr lang="ko" sz="1200" b="0" i="0">
                <a:solidFill>
                  <a:srgbClr val="1F1F1F"/>
                </a:solidFill>
                <a:latin typeface="Arial"/>
                <a:ea typeface="Arial"/>
                <a:cs typeface="Arial"/>
                <a:sym typeface="Arial"/>
              </a:rPr>
              <a:t>Logos (Logos, Logic): Argues through evidence, examples, statistics, analogies, and reasoning.</a:t>
            </a:r>
            <a:endParaRPr sz="1100"/>
          </a:p>
          <a:p>
            <a:pPr marL="0" marR="0" lvl="0" indent="0" algn="just" rtl="0">
              <a:lnSpc>
                <a:spcPct val="150000"/>
              </a:lnSpc>
              <a:spcBef>
                <a:spcPts val="0"/>
              </a:spcBef>
              <a:spcAft>
                <a:spcPts val="0"/>
              </a:spcAft>
              <a:buNone/>
            </a:pPr>
            <a:r>
              <a:rPr lang="ko" sz="1200">
                <a:solidFill>
                  <a:schemeClr val="dk1"/>
                </a:solidFill>
                <a:latin typeface="Arial"/>
                <a:ea typeface="Arial"/>
                <a:cs typeface="Arial"/>
                <a:sym typeface="Arial"/>
              </a:rPr>
              <a:t>     </a:t>
            </a:r>
            <a:r>
              <a:rPr lang="ko" sz="1200" b="0" i="0">
                <a:solidFill>
                  <a:srgbClr val="444746"/>
                </a:solidFill>
                <a:latin typeface="Arial"/>
                <a:ea typeface="Arial"/>
                <a:cs typeface="Arial"/>
                <a:sym typeface="Arial"/>
              </a:rPr>
              <a:t>Example:** The 5-year survival rate for stage III lung cancer is about 20%.</a:t>
            </a:r>
            <a:endParaRPr sz="1200" u="sng">
              <a:solidFill>
                <a:schemeClr val="dk1"/>
              </a:solidFill>
              <a:latin typeface="Arial"/>
              <a:ea typeface="Arial"/>
              <a:cs typeface="Arial"/>
              <a:sym typeface="Arial"/>
            </a:endParaRPr>
          </a:p>
          <a:p>
            <a:pPr marL="254000" marR="0" lvl="0" indent="-152400" algn="just" rtl="0">
              <a:lnSpc>
                <a:spcPct val="150000"/>
              </a:lnSpc>
              <a:spcBef>
                <a:spcPts val="0"/>
              </a:spcBef>
              <a:spcAft>
                <a:spcPts val="0"/>
              </a:spcAft>
              <a:buClr>
                <a:schemeClr val="dk1"/>
              </a:buClr>
              <a:buSzPts val="1500"/>
              <a:buFont typeface="Noto Sans Symbols"/>
              <a:buNone/>
            </a:pPr>
            <a:endParaRPr sz="1200">
              <a:solidFill>
                <a:schemeClr val="dk1"/>
              </a:solidFill>
              <a:latin typeface="Malgun Gothic"/>
              <a:ea typeface="Malgun Gothic"/>
              <a:cs typeface="Malgun Gothic"/>
              <a:sym typeface="Malgun Gothic"/>
            </a:endParaRPr>
          </a:p>
        </p:txBody>
      </p:sp>
      <p:cxnSp>
        <p:nvCxnSpPr>
          <p:cNvPr id="949" name="Google Shape;949;p117"/>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50" name="Google Shape;950;p117"/>
          <p:cNvSpPr txBox="1"/>
          <p:nvPr/>
        </p:nvSpPr>
        <p:spPr>
          <a:xfrm>
            <a:off x="75362" y="105082"/>
            <a:ext cx="2123700" cy="522900"/>
          </a:xfrm>
          <a:prstGeom prst="rect">
            <a:avLst/>
          </a:prstGeom>
          <a:noFill/>
          <a:ln>
            <a:noFill/>
          </a:ln>
        </p:spPr>
        <p:txBody>
          <a:bodyPr spcFirstLastPara="1" wrap="square" lIns="68575" tIns="34275" rIns="68575" bIns="34275" anchor="t" anchorCtr="0">
            <a:normAutofit fontScale="85000"/>
          </a:bodyPr>
          <a:lstStyle/>
          <a:p>
            <a:pPr marL="0" marR="0" lvl="0" indent="0" algn="l" rtl="0">
              <a:spcBef>
                <a:spcPts val="0"/>
              </a:spcBef>
              <a:spcAft>
                <a:spcPts val="0"/>
              </a:spcAft>
              <a:buClr>
                <a:schemeClr val="dk1"/>
              </a:buClr>
              <a:buSzPct val="100000"/>
              <a:buFont typeface="Malgun Gothic"/>
              <a:buNone/>
            </a:pPr>
            <a:r>
              <a:rPr lang="ko" sz="2400" b="1">
                <a:solidFill>
                  <a:schemeClr val="dk1"/>
                </a:solidFill>
                <a:latin typeface="Malgun Gothic"/>
                <a:ea typeface="Malgun Gothic"/>
                <a:cs typeface="Malgun Gothic"/>
                <a:sym typeface="Malgun Gothic"/>
              </a:rPr>
              <a:t>1. Introduction</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graphicFrame>
        <p:nvGraphicFramePr>
          <p:cNvPr id="956" name="Google Shape;956;p118"/>
          <p:cNvGraphicFramePr/>
          <p:nvPr/>
        </p:nvGraphicFramePr>
        <p:xfrm>
          <a:off x="452486" y="1016141"/>
          <a:ext cx="3000000" cy="3000000"/>
        </p:xfrm>
        <a:graphic>
          <a:graphicData uri="http://schemas.openxmlformats.org/drawingml/2006/table">
            <a:tbl>
              <a:tblPr firstRow="1" firstCol="1" bandRow="1">
                <a:noFill/>
                <a:tableStyleId>{4FD79F50-C166-4E4F-9417-3C3511D1BB09}</a:tableStyleId>
              </a:tblPr>
              <a:tblGrid>
                <a:gridCol w="505175">
                  <a:extLst>
                    <a:ext uri="{9D8B030D-6E8A-4147-A177-3AD203B41FA5}">
                      <a16:colId xmlns:a16="http://schemas.microsoft.com/office/drawing/2014/main" val="20000"/>
                    </a:ext>
                  </a:extLst>
                </a:gridCol>
                <a:gridCol w="629000">
                  <a:extLst>
                    <a:ext uri="{9D8B030D-6E8A-4147-A177-3AD203B41FA5}">
                      <a16:colId xmlns:a16="http://schemas.microsoft.com/office/drawing/2014/main" val="20001"/>
                    </a:ext>
                  </a:extLst>
                </a:gridCol>
                <a:gridCol w="3283800">
                  <a:extLst>
                    <a:ext uri="{9D8B030D-6E8A-4147-A177-3AD203B41FA5}">
                      <a16:colId xmlns:a16="http://schemas.microsoft.com/office/drawing/2014/main" val="20002"/>
                    </a:ext>
                  </a:extLst>
                </a:gridCol>
                <a:gridCol w="553850">
                  <a:extLst>
                    <a:ext uri="{9D8B030D-6E8A-4147-A177-3AD203B41FA5}">
                      <a16:colId xmlns:a16="http://schemas.microsoft.com/office/drawing/2014/main" val="20003"/>
                    </a:ext>
                  </a:extLst>
                </a:gridCol>
                <a:gridCol w="3135050">
                  <a:extLst>
                    <a:ext uri="{9D8B030D-6E8A-4147-A177-3AD203B41FA5}">
                      <a16:colId xmlns:a16="http://schemas.microsoft.com/office/drawing/2014/main" val="20004"/>
                    </a:ext>
                  </a:extLst>
                </a:gridCol>
              </a:tblGrid>
              <a:tr h="194675">
                <a:tc gridSpan="2">
                  <a:txBody>
                    <a:bodyPr/>
                    <a:lstStyle/>
                    <a:p>
                      <a:pPr marL="0" marR="0" lvl="0" indent="0" algn="ctr" rtl="0">
                        <a:spcBef>
                          <a:spcPts val="0"/>
                        </a:spcBef>
                        <a:spcAft>
                          <a:spcPts val="0"/>
                        </a:spcAft>
                        <a:buNone/>
                      </a:pPr>
                      <a:r>
                        <a:rPr lang="ko" sz="800" u="none" strike="noStrike" cap="none"/>
                        <a:t>Term</a:t>
                      </a:r>
                      <a:endParaRPr sz="800" u="none" strike="noStrike" cap="none">
                        <a:latin typeface="Times New Roman"/>
                        <a:ea typeface="Times New Roman"/>
                        <a:cs typeface="Times New Roman"/>
                        <a:sym typeface="Times New Roman"/>
                      </a:endParaRPr>
                    </a:p>
                  </a:txBody>
                  <a:tcPr marL="45650" marR="45650" marT="12525" marB="12525" anchor="ctr"/>
                </a:tc>
                <a:tc hMerge="1">
                  <a:txBody>
                    <a:bodyPr/>
                    <a:lstStyle/>
                    <a:p>
                      <a:endParaRPr lang="ko-KR"/>
                    </a:p>
                  </a:txBody>
                  <a:tcPr/>
                </a:tc>
                <a:tc>
                  <a:txBody>
                    <a:bodyPr/>
                    <a:lstStyle/>
                    <a:p>
                      <a:pPr marL="0" marR="0" lvl="0" indent="0" algn="ctr" rtl="0">
                        <a:spcBef>
                          <a:spcPts val="0"/>
                        </a:spcBef>
                        <a:spcAft>
                          <a:spcPts val="0"/>
                        </a:spcAft>
                        <a:buNone/>
                      </a:pPr>
                      <a:r>
                        <a:rPr lang="ko" sz="800" u="none" strike="noStrike" cap="none"/>
                        <a:t>Definition</a:t>
                      </a:r>
                      <a:endParaRPr sz="800" u="none" strike="noStrike" cap="none">
                        <a:latin typeface="Times New Roman"/>
                        <a:ea typeface="Times New Roman"/>
                        <a:cs typeface="Times New Roman"/>
                        <a:sym typeface="Times New Roman"/>
                      </a:endParaRPr>
                    </a:p>
                  </a:txBody>
                  <a:tcPr marL="45650" marR="45650" marT="12525" marB="12525" anchor="ctr"/>
                </a:tc>
                <a:tc>
                  <a:txBody>
                    <a:bodyPr/>
                    <a:lstStyle/>
                    <a:p>
                      <a:pPr marL="0" marR="0" lvl="0" indent="0" algn="ctr" rtl="0">
                        <a:spcBef>
                          <a:spcPts val="0"/>
                        </a:spcBef>
                        <a:spcAft>
                          <a:spcPts val="0"/>
                        </a:spcAft>
                        <a:buNone/>
                      </a:pPr>
                      <a:r>
                        <a:rPr lang="ko" sz="800" u="none" strike="noStrike" cap="none"/>
                        <a:t>Kappa</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ctr" rtl="0">
                        <a:spcBef>
                          <a:spcPts val="0"/>
                        </a:spcBef>
                        <a:spcAft>
                          <a:spcPts val="0"/>
                        </a:spcAft>
                        <a:buNone/>
                      </a:pPr>
                      <a:r>
                        <a:rPr lang="ko" sz="800" u="none" strike="noStrike" cap="none"/>
                        <a:t>Example</a:t>
                      </a:r>
                      <a:endParaRPr sz="800" u="none" strike="noStrike" cap="none">
                        <a:latin typeface="Times New Roman"/>
                        <a:ea typeface="Times New Roman"/>
                        <a:cs typeface="Times New Roman"/>
                        <a:sym typeface="Times New Roman"/>
                      </a:endParaRPr>
                    </a:p>
                  </a:txBody>
                  <a:tcPr marL="45650" marR="45650" marT="12525" marB="12525" anchor="ctr"/>
                </a:tc>
                <a:extLst>
                  <a:ext uri="{0D108BD9-81ED-4DB2-BD59-A6C34878D82A}">
                    <a16:rowId xmlns:a16="http://schemas.microsoft.com/office/drawing/2014/main" val="10000"/>
                  </a:ext>
                </a:extLst>
              </a:tr>
              <a:tr h="104775">
                <a:tc rowSpan="3">
                  <a:txBody>
                    <a:bodyPr/>
                    <a:lstStyle/>
                    <a:p>
                      <a:pPr marL="0" marR="0" lvl="0" indent="0" algn="l" rtl="0">
                        <a:spcBef>
                          <a:spcPts val="0"/>
                        </a:spcBef>
                        <a:spcAft>
                          <a:spcPts val="0"/>
                        </a:spcAft>
                        <a:buNone/>
                      </a:pPr>
                      <a:r>
                        <a:rPr lang="ko" sz="800" u="none" strike="noStrike" cap="none"/>
                        <a:t>Ethos</a:t>
                      </a:r>
                      <a:endParaRPr sz="800" u="none" strike="noStrike" cap="none">
                        <a:latin typeface="Times New Roman"/>
                        <a:ea typeface="Times New Roman"/>
                        <a:cs typeface="Times New Roman"/>
                        <a:sym typeface="Times New Roman"/>
                      </a:endParaRPr>
                    </a:p>
                  </a:txBody>
                  <a:tcPr marL="45650" marR="45650" marT="12525" marB="12525" anchor="ctr"/>
                </a:tc>
                <a:tc>
                  <a:txBody>
                    <a:bodyPr/>
                    <a:lstStyle/>
                    <a:p>
                      <a:pPr marL="0" marR="0" lvl="0" indent="0" algn="l" rtl="0">
                        <a:spcBef>
                          <a:spcPts val="0"/>
                        </a:spcBef>
                        <a:spcAft>
                          <a:spcPts val="0"/>
                        </a:spcAft>
                        <a:buNone/>
                      </a:pPr>
                      <a:r>
                        <a:rPr lang="ko" sz="800" u="none" strike="noStrike" cap="none"/>
                        <a:t>Borrowed </a:t>
                      </a:r>
                      <a:endParaRPr sz="1100"/>
                    </a:p>
                    <a:p>
                      <a:pPr marL="0" marR="0" lvl="0" indent="0" algn="l" rtl="0">
                        <a:spcBef>
                          <a:spcPts val="0"/>
                        </a:spcBef>
                        <a:spcAft>
                          <a:spcPts val="0"/>
                        </a:spcAft>
                        <a:buNone/>
                      </a:pPr>
                      <a:r>
                        <a:rPr lang="ko" sz="800" u="none" strike="noStrike" cap="none"/>
                        <a:t>authority</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Reference to opinions of experts or expert groups to prove an answer’s specialty [10], [11]</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.95</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The Royal College of Physicians in England says “vaping is unlikely to exceed 5% of the harm from smoking tobacco”</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1"/>
                  </a:ext>
                </a:extLst>
              </a:tr>
              <a:tr h="19692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Expertise</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Use of respondents’ professional background [10] [11]</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.95</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Similarly, I have a woman out 3 years on an oral drug after she was recommended for hospice</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2"/>
                  </a:ext>
                </a:extLst>
              </a:tr>
              <a:tr h="19692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Personal </a:t>
                      </a:r>
                      <a:endParaRPr sz="1100"/>
                    </a:p>
                    <a:p>
                      <a:pPr marL="0" marR="0" lvl="0" indent="0" algn="l" rtl="0">
                        <a:spcBef>
                          <a:spcPts val="0"/>
                        </a:spcBef>
                        <a:spcAft>
                          <a:spcPts val="0"/>
                        </a:spcAft>
                        <a:buNone/>
                      </a:pPr>
                      <a:r>
                        <a:rPr lang="ko" sz="800" u="none" strike="noStrike" cap="none"/>
                        <a:t>experience</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Information that represents empirical authority from non-experts [12]</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.98</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Long story short, it is now 2 years since diagnosis, and I am still hanging in there. Read my book!</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3"/>
                  </a:ext>
                </a:extLst>
              </a:tr>
              <a:tr h="368775">
                <a:tc rowSpan="5">
                  <a:txBody>
                    <a:bodyPr/>
                    <a:lstStyle/>
                    <a:p>
                      <a:pPr marL="0" marR="0" lvl="0" indent="0" algn="l" rtl="0">
                        <a:spcBef>
                          <a:spcPts val="0"/>
                        </a:spcBef>
                        <a:spcAft>
                          <a:spcPts val="0"/>
                        </a:spcAft>
                        <a:buNone/>
                      </a:pPr>
                      <a:r>
                        <a:rPr lang="ko" sz="800" u="none" strike="noStrike" cap="none"/>
                        <a:t>Pathos</a:t>
                      </a:r>
                      <a:endParaRPr sz="800" u="none" strike="noStrike" cap="none">
                        <a:latin typeface="Times New Roman"/>
                        <a:ea typeface="Times New Roman"/>
                        <a:cs typeface="Times New Roman"/>
                        <a:sym typeface="Times New Roman"/>
                      </a:endParaRPr>
                    </a:p>
                  </a:txBody>
                  <a:tcPr marL="45650" marR="45650" marT="12525" marB="12525" anchor="ctr"/>
                </a:tc>
                <a:tc>
                  <a:txBody>
                    <a:bodyPr/>
                    <a:lstStyle/>
                    <a:p>
                      <a:pPr marL="0" marR="0" lvl="0" indent="0" algn="l" rtl="0">
                        <a:spcBef>
                          <a:spcPts val="0"/>
                        </a:spcBef>
                        <a:spcAft>
                          <a:spcPts val="0"/>
                        </a:spcAft>
                        <a:buNone/>
                      </a:pPr>
                      <a:r>
                        <a:rPr lang="ko" sz="800" u="none" strike="noStrike" cap="none"/>
                        <a:t>Pessimistic </a:t>
                      </a:r>
                      <a:endParaRPr sz="1100"/>
                    </a:p>
                    <a:p>
                      <a:pPr marL="0" marR="0" lvl="0" indent="0" algn="l" rtl="0">
                        <a:spcBef>
                          <a:spcPts val="0"/>
                        </a:spcBef>
                        <a:spcAft>
                          <a:spcPts val="0"/>
                        </a:spcAft>
                        <a:buNone/>
                      </a:pPr>
                      <a:r>
                        <a:rPr lang="ko" sz="800" u="none" strike="noStrike" cap="none"/>
                        <a:t>information</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Pessimistic evaluation and description of a questioner’s situation, diagnosis, treatment method, etc., regardless of the outcome of the phenomenon [13]</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.86</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Another reason lung cancer is so deadly is because you can’t live without your lungs</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4"/>
                  </a:ext>
                </a:extLst>
              </a:tr>
              <a:tr h="282850">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Fear</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Attempt to persuade the audience by creating fear or presenting a possible menacing future scenario [14], [15]</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.89</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This meant snipping some of the ribs in two — they use large clippers like tree pruners</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5"/>
                  </a:ext>
                </a:extLst>
              </a:tr>
              <a:tr h="19692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Cynicism/</a:t>
                      </a:r>
                      <a:endParaRPr sz="800" u="none" strike="noStrike" cap="none"/>
                    </a:p>
                    <a:p>
                      <a:pPr marL="0" marR="0" lvl="0" indent="0" algn="l" rtl="0">
                        <a:spcBef>
                          <a:spcPts val="0"/>
                        </a:spcBef>
                        <a:spcAft>
                          <a:spcPts val="0"/>
                        </a:spcAft>
                        <a:buNone/>
                      </a:pPr>
                      <a:r>
                        <a:rPr lang="ko" sz="800" u="none" strike="noStrike" cap="none"/>
                        <a:t>sarcasm</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Sneering at a phenomenon or someone in a sarcastic manner </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.87</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If I gave a cup of cyanide to 1000 people, and all of them were dead, then sure, “cyanide kills”</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6"/>
                  </a:ext>
                </a:extLst>
              </a:tr>
              <a:tr h="19692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Sadness</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Heartbroken and distressed at something pitiful [16], [17], [18]</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.96</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The doctor called me the next day to tell me the biopsy result was “not good”</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7"/>
                  </a:ext>
                </a:extLst>
              </a:tr>
              <a:tr h="36877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Optimistic</a:t>
                      </a:r>
                      <a:endParaRPr sz="1100"/>
                    </a:p>
                    <a:p>
                      <a:pPr marL="0" marR="0" lvl="0" indent="0" algn="l" rtl="0">
                        <a:spcBef>
                          <a:spcPts val="0"/>
                        </a:spcBef>
                        <a:spcAft>
                          <a:spcPts val="0"/>
                        </a:spcAft>
                        <a:buNone/>
                      </a:pPr>
                      <a:r>
                        <a:rPr lang="ko" sz="800" u="none" strike="noStrike" cap="none"/>
                        <a:t> information</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Hopeful evaluation and description of a questioner’s situation, diagnosis, treatment method, etc., regardless of the outcome of the phenomenon [13]</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1.00</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Stage 3 lung cancer can be cured; Curing this stage of lung cancer doesn’t qualify as a miracle because it happens much more frequently than that</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8"/>
                  </a:ext>
                </a:extLst>
              </a:tr>
              <a:tr h="282850">
                <a:tc rowSpan="4">
                  <a:txBody>
                    <a:bodyPr/>
                    <a:lstStyle/>
                    <a:p>
                      <a:pPr marL="0" marR="0" lvl="0" indent="0" algn="l" rtl="0">
                        <a:spcBef>
                          <a:spcPts val="0"/>
                        </a:spcBef>
                        <a:spcAft>
                          <a:spcPts val="0"/>
                        </a:spcAft>
                        <a:buNone/>
                      </a:pPr>
                      <a:r>
                        <a:rPr lang="ko" sz="800" u="none" strike="noStrike" cap="none"/>
                        <a:t>Logos</a:t>
                      </a:r>
                      <a:endParaRPr sz="800" u="none" strike="noStrike" cap="none">
                        <a:latin typeface="Times New Roman"/>
                        <a:ea typeface="Times New Roman"/>
                        <a:cs typeface="Times New Roman"/>
                        <a:sym typeface="Times New Roman"/>
                      </a:endParaRPr>
                    </a:p>
                  </a:txBody>
                  <a:tcPr marL="45650" marR="45650" marT="12525" marB="12525" anchor="ctr"/>
                </a:tc>
                <a:tc>
                  <a:txBody>
                    <a:bodyPr/>
                    <a:lstStyle/>
                    <a:p>
                      <a:pPr marL="0" marR="0" lvl="0" indent="0" algn="l" rtl="0">
                        <a:spcBef>
                          <a:spcPts val="0"/>
                        </a:spcBef>
                        <a:spcAft>
                          <a:spcPts val="0"/>
                        </a:spcAft>
                        <a:buNone/>
                      </a:pPr>
                      <a:r>
                        <a:rPr lang="ko" sz="800" u="none" strike="noStrike" cap="none"/>
                        <a:t>Examples</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Use of example(s). This may include personal experience, historical information, etc.</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.89</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Chemotherapy: using special medicines to shrink or kill the cancer</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09"/>
                  </a:ext>
                </a:extLst>
              </a:tr>
              <a:tr h="282850">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Factual </a:t>
                      </a:r>
                      <a:endParaRPr sz="1100"/>
                    </a:p>
                    <a:p>
                      <a:pPr marL="0" marR="0" lvl="0" indent="0" algn="l" rtl="0">
                        <a:spcBef>
                          <a:spcPts val="0"/>
                        </a:spcBef>
                        <a:spcAft>
                          <a:spcPts val="0"/>
                        </a:spcAft>
                        <a:buNone/>
                      </a:pPr>
                      <a:r>
                        <a:rPr lang="ko" sz="800" u="none" strike="noStrike" cap="none"/>
                        <a:t>information</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Use of basic knowledge or incontrovertible facts in answers [19], [20]</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.88</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It is also more difficult to biopsy tumors deep inside the rib cage</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10"/>
                  </a:ext>
                </a:extLst>
              </a:tr>
              <a:tr h="104775">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Logical </a:t>
                      </a:r>
                      <a:endParaRPr sz="1100"/>
                    </a:p>
                    <a:p>
                      <a:pPr marL="0" marR="0" lvl="0" indent="0" algn="l" rtl="0">
                        <a:spcBef>
                          <a:spcPts val="0"/>
                        </a:spcBef>
                        <a:spcAft>
                          <a:spcPts val="0"/>
                        </a:spcAft>
                        <a:buNone/>
                      </a:pPr>
                      <a:r>
                        <a:rPr lang="ko" sz="800" u="none" strike="noStrike" cap="none"/>
                        <a:t>reasoning</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Logical explanation based on causality [19], [20]</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.91</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The success rate in the treatment of lung cancer could be improved, if one would diagnose lung cancer much earlier, because an early stage of lung cancer has a much better outcome as explained</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11"/>
                  </a:ext>
                </a:extLst>
              </a:tr>
              <a:tr h="129350">
                <a:tc vMerge="1">
                  <a:txBody>
                    <a:bodyPr/>
                    <a:lstStyle/>
                    <a:p>
                      <a:endParaRPr lang="ko-KR"/>
                    </a:p>
                  </a:txBody>
                  <a:tcPr/>
                </a:tc>
                <a:tc>
                  <a:txBody>
                    <a:bodyPr/>
                    <a:lstStyle/>
                    <a:p>
                      <a:pPr marL="0" marR="0" lvl="0" indent="0" algn="l" rtl="0">
                        <a:spcBef>
                          <a:spcPts val="0"/>
                        </a:spcBef>
                        <a:spcAft>
                          <a:spcPts val="0"/>
                        </a:spcAft>
                        <a:buNone/>
                      </a:pPr>
                      <a:r>
                        <a:rPr lang="ko" sz="800" u="none" strike="noStrike" cap="none"/>
                        <a:t>Statistics</a:t>
                      </a:r>
                      <a:endParaRPr sz="800" u="none" strike="noStrike" cap="none">
                        <a:latin typeface="Times New Roman"/>
                        <a:ea typeface="Times New Roman"/>
                        <a:cs typeface="Times New Roman"/>
                        <a:sym typeface="Times New Roman"/>
                      </a:endParaRPr>
                    </a:p>
                  </a:txBody>
                  <a:tcPr marL="6725" marR="6725" marT="6725" marB="6725" anchor="ctr"/>
                </a:tc>
                <a:tc>
                  <a:txBody>
                    <a:bodyPr/>
                    <a:lstStyle/>
                    <a:p>
                      <a:pPr marL="0" marR="0" lvl="0" indent="0" algn="l" rtl="0">
                        <a:spcBef>
                          <a:spcPts val="0"/>
                        </a:spcBef>
                        <a:spcAft>
                          <a:spcPts val="0"/>
                        </a:spcAft>
                        <a:buNone/>
                      </a:pPr>
                      <a:r>
                        <a:rPr lang="ko" sz="800" u="none" strike="noStrike" cap="none"/>
                        <a:t>Use of numbers and statistics [21]</a:t>
                      </a:r>
                      <a:endParaRPr sz="800" u="none" strike="noStrike" cap="none">
                        <a:latin typeface="Times New Roman"/>
                        <a:ea typeface="Times New Roman"/>
                        <a:cs typeface="Times New Roman"/>
                        <a:sym typeface="Times New Roman"/>
                      </a:endParaRPr>
                    </a:p>
                  </a:txBody>
                  <a:tcPr marL="45650" marR="45650" marT="12525" marB="12525"/>
                </a:tc>
                <a:tc>
                  <a:txBody>
                    <a:bodyPr/>
                    <a:lstStyle/>
                    <a:p>
                      <a:pPr marL="0" marR="0" lvl="0" indent="0" algn="ctr" rtl="0">
                        <a:spcBef>
                          <a:spcPts val="0"/>
                        </a:spcBef>
                        <a:spcAft>
                          <a:spcPts val="0"/>
                        </a:spcAft>
                        <a:buNone/>
                      </a:pPr>
                      <a:r>
                        <a:rPr lang="ko" sz="800" u="none" strike="noStrike" cap="none"/>
                        <a:t>.93</a:t>
                      </a:r>
                      <a:endParaRPr sz="800" u="none" strike="noStrike" cap="none">
                        <a:latin typeface="Times New Roman"/>
                        <a:ea typeface="Times New Roman"/>
                        <a:cs typeface="Times New Roman"/>
                        <a:sym typeface="Times New Roman"/>
                      </a:endParaRPr>
                    </a:p>
                  </a:txBody>
                  <a:tcPr marL="6725" marR="6725" marT="6725" marB="6725"/>
                </a:tc>
                <a:tc>
                  <a:txBody>
                    <a:bodyPr/>
                    <a:lstStyle/>
                    <a:p>
                      <a:pPr marL="0" marR="0" lvl="0" indent="0" algn="l" rtl="0">
                        <a:spcBef>
                          <a:spcPts val="0"/>
                        </a:spcBef>
                        <a:spcAft>
                          <a:spcPts val="0"/>
                        </a:spcAft>
                        <a:buNone/>
                      </a:pPr>
                      <a:r>
                        <a:rPr lang="ko" sz="800" u="none" strike="noStrike" cap="none"/>
                        <a:t>A stage I lung cancer has a 5-year survival rate of 60% to 80%</a:t>
                      </a:r>
                      <a:endParaRPr sz="800" u="none" strike="noStrike" cap="none">
                        <a:latin typeface="Times New Roman"/>
                        <a:ea typeface="Times New Roman"/>
                        <a:cs typeface="Times New Roman"/>
                        <a:sym typeface="Times New Roman"/>
                      </a:endParaRPr>
                    </a:p>
                  </a:txBody>
                  <a:tcPr marL="45650" marR="45650" marT="12525" marB="12525"/>
                </a:tc>
                <a:extLst>
                  <a:ext uri="{0D108BD9-81ED-4DB2-BD59-A6C34878D82A}">
                    <a16:rowId xmlns:a16="http://schemas.microsoft.com/office/drawing/2014/main" val="10012"/>
                  </a:ext>
                </a:extLst>
              </a:tr>
            </a:tbl>
          </a:graphicData>
        </a:graphic>
      </p:graphicFrame>
      <p:sp>
        <p:nvSpPr>
          <p:cNvPr id="957" name="Google Shape;957;p118"/>
          <p:cNvSpPr/>
          <p:nvPr/>
        </p:nvSpPr>
        <p:spPr>
          <a:xfrm>
            <a:off x="836581" y="844691"/>
            <a:ext cx="9144000" cy="342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Malgun Gothic"/>
              <a:ea typeface="Malgun Gothic"/>
              <a:cs typeface="Malgun Gothic"/>
              <a:sym typeface="Malgun Gothic"/>
            </a:endParaRPr>
          </a:p>
        </p:txBody>
      </p:sp>
      <p:cxnSp>
        <p:nvCxnSpPr>
          <p:cNvPr id="958" name="Google Shape;958;p118"/>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59" name="Google Shape;959;p118"/>
          <p:cNvSpPr txBox="1"/>
          <p:nvPr/>
        </p:nvSpPr>
        <p:spPr>
          <a:xfrm>
            <a:off x="54151" y="146066"/>
            <a:ext cx="5298000" cy="522900"/>
          </a:xfrm>
          <a:prstGeom prst="rect">
            <a:avLst/>
          </a:prstGeom>
          <a:noFill/>
          <a:ln>
            <a:noFill/>
          </a:ln>
        </p:spPr>
        <p:txBody>
          <a:bodyPr spcFirstLastPara="1" wrap="square" lIns="68575" tIns="34275" rIns="68575" bIns="34275" anchor="t" anchorCtr="0">
            <a:normAutofit fontScale="77500"/>
          </a:bodyPr>
          <a:lstStyle/>
          <a:p>
            <a:pPr marL="0" marR="0" lvl="0" indent="0" algn="l" rtl="0">
              <a:spcBef>
                <a:spcPts val="0"/>
              </a:spcBef>
              <a:spcAft>
                <a:spcPts val="0"/>
              </a:spcAft>
              <a:buClr>
                <a:schemeClr val="dk1"/>
              </a:buClr>
              <a:buSzPct val="100000"/>
              <a:buFont typeface="Malgun Gothic"/>
              <a:buNone/>
            </a:pPr>
            <a:r>
              <a:rPr lang="ko" sz="2400" b="1">
                <a:solidFill>
                  <a:schemeClr val="dk1"/>
                </a:solidFill>
                <a:latin typeface="Malgun Gothic"/>
                <a:ea typeface="Malgun Gothic"/>
                <a:cs typeface="Malgun Gothic"/>
                <a:sym typeface="Malgun Gothic"/>
              </a:rPr>
              <a:t>2. Coding Scheme and Intercoder Reliability</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graphicFrame>
        <p:nvGraphicFramePr>
          <p:cNvPr id="965" name="Google Shape;965;p119"/>
          <p:cNvGraphicFramePr/>
          <p:nvPr/>
        </p:nvGraphicFramePr>
        <p:xfrm>
          <a:off x="3325838" y="819085"/>
          <a:ext cx="3000000" cy="3000000"/>
        </p:xfrm>
        <a:graphic>
          <a:graphicData uri="http://schemas.openxmlformats.org/drawingml/2006/table">
            <a:tbl>
              <a:tblPr firstRow="1" firstCol="1" bandRow="1">
                <a:noFill/>
                <a:tableStyleId>{4FD79F50-C166-4E4F-9417-3C3511D1BB09}</a:tableStyleId>
              </a:tblPr>
              <a:tblGrid>
                <a:gridCol w="1102350">
                  <a:extLst>
                    <a:ext uri="{9D8B030D-6E8A-4147-A177-3AD203B41FA5}">
                      <a16:colId xmlns:a16="http://schemas.microsoft.com/office/drawing/2014/main" val="20000"/>
                    </a:ext>
                  </a:extLst>
                </a:gridCol>
                <a:gridCol w="1155650">
                  <a:extLst>
                    <a:ext uri="{9D8B030D-6E8A-4147-A177-3AD203B41FA5}">
                      <a16:colId xmlns:a16="http://schemas.microsoft.com/office/drawing/2014/main" val="20001"/>
                    </a:ext>
                  </a:extLst>
                </a:gridCol>
                <a:gridCol w="1047325">
                  <a:extLst>
                    <a:ext uri="{9D8B030D-6E8A-4147-A177-3AD203B41FA5}">
                      <a16:colId xmlns:a16="http://schemas.microsoft.com/office/drawing/2014/main" val="20002"/>
                    </a:ext>
                  </a:extLst>
                </a:gridCol>
                <a:gridCol w="861150">
                  <a:extLst>
                    <a:ext uri="{9D8B030D-6E8A-4147-A177-3AD203B41FA5}">
                      <a16:colId xmlns:a16="http://schemas.microsoft.com/office/drawing/2014/main" val="20003"/>
                    </a:ext>
                  </a:extLst>
                </a:gridCol>
                <a:gridCol w="861150">
                  <a:extLst>
                    <a:ext uri="{9D8B030D-6E8A-4147-A177-3AD203B41FA5}">
                      <a16:colId xmlns:a16="http://schemas.microsoft.com/office/drawing/2014/main" val="20004"/>
                    </a:ext>
                  </a:extLst>
                </a:gridCol>
              </a:tblGrid>
              <a:tr h="385750">
                <a:tc>
                  <a:txBody>
                    <a:bodyPr/>
                    <a:lstStyle/>
                    <a:p>
                      <a:pPr marL="0" marR="0" lvl="0" indent="0" algn="ctr" rtl="0">
                        <a:lnSpc>
                          <a:spcPct val="160000"/>
                        </a:lnSpc>
                        <a:spcBef>
                          <a:spcPts val="0"/>
                        </a:spcBef>
                        <a:spcAft>
                          <a:spcPts val="0"/>
                        </a:spcAft>
                        <a:buNone/>
                      </a:pPr>
                      <a:r>
                        <a:rPr lang="ko" sz="900" u="none" strike="noStrike" cap="none"/>
                        <a:t> </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Rhetoric Elements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50000"/>
                        </a:lnSpc>
                        <a:spcBef>
                          <a:spcPts val="0"/>
                        </a:spcBef>
                        <a:spcAft>
                          <a:spcPts val="0"/>
                        </a:spcAft>
                        <a:buNone/>
                      </a:pPr>
                      <a:r>
                        <a:rPr lang="ko" sz="900" u="none" strike="noStrike" cap="none"/>
                        <a:t>Train Data</a:t>
                      </a:r>
                      <a:endParaRPr sz="900" u="none" strike="noStrike" cap="none"/>
                    </a:p>
                    <a:p>
                      <a:pPr marL="0" marR="0" lvl="0" indent="0" algn="ctr" rtl="0">
                        <a:lnSpc>
                          <a:spcPct val="150000"/>
                        </a:lnSpc>
                        <a:spcBef>
                          <a:spcPts val="0"/>
                        </a:spcBef>
                        <a:spcAft>
                          <a:spcPts val="0"/>
                        </a:spcAft>
                        <a:buNone/>
                      </a:pPr>
                      <a:r>
                        <a:rPr lang="ko" sz="900" u="none" strike="noStrike" cap="none"/>
                        <a:t>(19 Questions)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50000"/>
                        </a:lnSpc>
                        <a:spcBef>
                          <a:spcPts val="0"/>
                        </a:spcBef>
                        <a:spcAft>
                          <a:spcPts val="0"/>
                        </a:spcAft>
                        <a:buNone/>
                      </a:pPr>
                      <a:r>
                        <a:rPr lang="ko" sz="900" u="none" strike="noStrike" cap="none"/>
                        <a:t>Test Data</a:t>
                      </a:r>
                      <a:endParaRPr sz="900" u="none" strike="noStrike" cap="none"/>
                    </a:p>
                    <a:p>
                      <a:pPr marL="0" marR="0" lvl="0" indent="0" algn="ctr" rtl="0">
                        <a:lnSpc>
                          <a:spcPct val="150000"/>
                        </a:lnSpc>
                        <a:spcBef>
                          <a:spcPts val="0"/>
                        </a:spcBef>
                        <a:spcAft>
                          <a:spcPts val="0"/>
                        </a:spcAft>
                        <a:buNone/>
                      </a:pPr>
                      <a:r>
                        <a:rPr lang="ko" sz="900" u="none" strike="noStrike" cap="none"/>
                        <a:t>(14 Questions)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50000"/>
                        </a:lnSpc>
                        <a:spcBef>
                          <a:spcPts val="0"/>
                        </a:spcBef>
                        <a:spcAft>
                          <a:spcPts val="0"/>
                        </a:spcAft>
                        <a:buNone/>
                      </a:pPr>
                      <a:r>
                        <a:rPr lang="ko" sz="900" u="none" strike="noStrike" cap="none"/>
                        <a:t>Train + Test</a:t>
                      </a:r>
                      <a:endParaRPr sz="900" u="none" strike="noStrike" cap="none"/>
                    </a:p>
                    <a:p>
                      <a:pPr marL="0" marR="0" lvl="0" indent="0" algn="ctr" rtl="0">
                        <a:lnSpc>
                          <a:spcPct val="150000"/>
                        </a:lnSpc>
                        <a:spcBef>
                          <a:spcPts val="0"/>
                        </a:spcBef>
                        <a:spcAft>
                          <a:spcPts val="0"/>
                        </a:spcAft>
                        <a:buNone/>
                      </a:pPr>
                      <a:r>
                        <a:rPr lang="ko" sz="900" u="none" strike="noStrike" cap="none"/>
                        <a:t>(33 Questions)</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0"/>
                  </a:ext>
                </a:extLst>
              </a:tr>
              <a:tr h="205950">
                <a:tc rowSpan="4">
                  <a:txBody>
                    <a:bodyPr/>
                    <a:lstStyle/>
                    <a:p>
                      <a:pPr marL="0" marR="0" lvl="0" indent="0" algn="ctr" rtl="0">
                        <a:lnSpc>
                          <a:spcPct val="160000"/>
                        </a:lnSpc>
                        <a:spcBef>
                          <a:spcPts val="0"/>
                        </a:spcBef>
                        <a:spcAft>
                          <a:spcPts val="0"/>
                        </a:spcAft>
                        <a:buNone/>
                      </a:pPr>
                      <a:r>
                        <a:rPr lang="ko" sz="900" u="none" strike="noStrike" cap="none"/>
                        <a:t>Ethos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15000"/>
                        </a:lnSpc>
                        <a:spcBef>
                          <a:spcPts val="0"/>
                        </a:spcBef>
                        <a:spcAft>
                          <a:spcPts val="0"/>
                        </a:spcAft>
                        <a:buNone/>
                      </a:pPr>
                      <a:r>
                        <a:rPr lang="ko" sz="900" u="none" strike="noStrike" cap="none"/>
                        <a:t>Borrowed Authority</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30</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18</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48</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1"/>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Expertise</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7</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10</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2"/>
                  </a:ext>
                </a:extLst>
              </a:tr>
              <a:tr h="20595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Personal Experience</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71</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9</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80</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3"/>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Not ethos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245</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161</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406</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4"/>
                  </a:ext>
                </a:extLst>
              </a:tr>
              <a:tr h="165200">
                <a:tc gridSpan="2">
                  <a:txBody>
                    <a:bodyPr/>
                    <a:lstStyle/>
                    <a:p>
                      <a:pPr marL="0" marR="0" lvl="0" indent="0" algn="ctr" rtl="0">
                        <a:lnSpc>
                          <a:spcPct val="115000"/>
                        </a:lnSpc>
                        <a:spcBef>
                          <a:spcPts val="0"/>
                        </a:spcBef>
                        <a:spcAft>
                          <a:spcPts val="0"/>
                        </a:spcAft>
                        <a:buNone/>
                      </a:pPr>
                      <a:r>
                        <a:rPr lang="ko" sz="900" u="none" strike="noStrike" cap="none"/>
                        <a:t>Sum</a:t>
                      </a:r>
                      <a:endParaRPr sz="900" u="none" strike="noStrike" cap="none">
                        <a:latin typeface="Times New Roman"/>
                        <a:ea typeface="Times New Roman"/>
                        <a:cs typeface="Times New Roman"/>
                        <a:sym typeface="Times New Roman"/>
                      </a:endParaRPr>
                    </a:p>
                  </a:txBody>
                  <a:tcPr marL="48050" marR="48050" marT="0" marB="0" anchor="ctr"/>
                </a:tc>
                <a:tc hMerge="1">
                  <a:txBody>
                    <a:bodyPr/>
                    <a:lstStyle/>
                    <a:p>
                      <a:endParaRPr lang="ko-KR"/>
                    </a:p>
                  </a:txBody>
                  <a:tcPr/>
                </a:tc>
                <a:tc>
                  <a:txBody>
                    <a:bodyPr/>
                    <a:lstStyle/>
                    <a:p>
                      <a:pPr marL="0" marR="0" lvl="0" indent="0" algn="ctr" rtl="0">
                        <a:lnSpc>
                          <a:spcPct val="160000"/>
                        </a:lnSpc>
                        <a:spcBef>
                          <a:spcPts val="0"/>
                        </a:spcBef>
                        <a:spcAft>
                          <a:spcPts val="0"/>
                        </a:spcAft>
                        <a:buNone/>
                      </a:pPr>
                      <a:r>
                        <a:rPr lang="ko" sz="900" u="none" strike="noStrike" cap="none"/>
                        <a:t>353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191</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544</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5"/>
                  </a:ext>
                </a:extLst>
              </a:tr>
              <a:tr h="205950">
                <a:tc rowSpan="6">
                  <a:txBody>
                    <a:bodyPr/>
                    <a:lstStyle/>
                    <a:p>
                      <a:pPr marL="0" marR="0" lvl="0" indent="0" algn="ctr" rtl="0">
                        <a:lnSpc>
                          <a:spcPct val="160000"/>
                        </a:lnSpc>
                        <a:spcBef>
                          <a:spcPts val="0"/>
                        </a:spcBef>
                        <a:spcAft>
                          <a:spcPts val="0"/>
                        </a:spcAft>
                        <a:buNone/>
                      </a:pPr>
                      <a:r>
                        <a:rPr lang="ko" sz="900" u="none" strike="noStrike" cap="none"/>
                        <a:t>Pathos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15000"/>
                        </a:lnSpc>
                        <a:spcBef>
                          <a:spcPts val="0"/>
                        </a:spcBef>
                        <a:spcAft>
                          <a:spcPts val="0"/>
                        </a:spcAft>
                        <a:buNone/>
                      </a:pPr>
                      <a:r>
                        <a:rPr lang="ko" sz="900" u="none" strike="noStrike" cap="none"/>
                        <a:t>Cynicism/</a:t>
                      </a:r>
                      <a:endParaRPr sz="900" u="none" strike="noStrike" cap="none"/>
                    </a:p>
                    <a:p>
                      <a:pPr marL="0" marR="0" lvl="0" indent="0" algn="ctr" rtl="0">
                        <a:lnSpc>
                          <a:spcPct val="115000"/>
                        </a:lnSpc>
                        <a:spcBef>
                          <a:spcPts val="0"/>
                        </a:spcBef>
                        <a:spcAft>
                          <a:spcPts val="0"/>
                        </a:spcAft>
                        <a:buNone/>
                      </a:pPr>
                      <a:r>
                        <a:rPr lang="ko" sz="900" u="none" strike="noStrike" cap="none"/>
                        <a:t>Sarcasm</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15</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23</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6"/>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Fear</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33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12</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45</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7"/>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Optimistic info</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12</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20</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8"/>
                  </a:ext>
                </a:extLst>
              </a:tr>
              <a:tr h="20595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Pessimistic info</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14</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11</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25</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09"/>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Sad</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53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76</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0"/>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Not Pathos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226</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130</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356</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1"/>
                  </a:ext>
                </a:extLst>
              </a:tr>
              <a:tr h="165200">
                <a:tc gridSpan="2">
                  <a:txBody>
                    <a:bodyPr/>
                    <a:lstStyle/>
                    <a:p>
                      <a:pPr marL="0" marR="0" lvl="0" indent="0" algn="ctr" rtl="0">
                        <a:lnSpc>
                          <a:spcPct val="115000"/>
                        </a:lnSpc>
                        <a:spcBef>
                          <a:spcPts val="0"/>
                        </a:spcBef>
                        <a:spcAft>
                          <a:spcPts val="0"/>
                        </a:spcAft>
                        <a:buNone/>
                      </a:pPr>
                      <a:r>
                        <a:rPr lang="ko" sz="900" u="none" strike="noStrike" cap="none"/>
                        <a:t>Sum</a:t>
                      </a:r>
                      <a:endParaRPr sz="900" u="none" strike="noStrike" cap="none">
                        <a:latin typeface="Times New Roman"/>
                        <a:ea typeface="Times New Roman"/>
                        <a:cs typeface="Times New Roman"/>
                        <a:sym typeface="Times New Roman"/>
                      </a:endParaRPr>
                    </a:p>
                  </a:txBody>
                  <a:tcPr marL="48050" marR="48050" marT="0" marB="0" anchor="ctr"/>
                </a:tc>
                <a:tc hMerge="1">
                  <a:txBody>
                    <a:bodyPr/>
                    <a:lstStyle/>
                    <a:p>
                      <a:endParaRPr lang="ko-KR"/>
                    </a:p>
                  </a:txBody>
                  <a:tcPr/>
                </a:tc>
                <a:tc>
                  <a:txBody>
                    <a:bodyPr/>
                    <a:lstStyle/>
                    <a:p>
                      <a:pPr marL="0" marR="0" lvl="0" indent="0" algn="ctr" rtl="0">
                        <a:lnSpc>
                          <a:spcPct val="160000"/>
                        </a:lnSpc>
                        <a:spcBef>
                          <a:spcPts val="0"/>
                        </a:spcBef>
                        <a:spcAft>
                          <a:spcPts val="0"/>
                        </a:spcAft>
                        <a:buNone/>
                      </a:pPr>
                      <a:r>
                        <a:rPr lang="ko" sz="900" u="none" strike="noStrike" cap="none"/>
                        <a:t>353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192</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545</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2"/>
                  </a:ext>
                </a:extLst>
              </a:tr>
              <a:tr h="165200">
                <a:tc rowSpan="5">
                  <a:txBody>
                    <a:bodyPr/>
                    <a:lstStyle/>
                    <a:p>
                      <a:pPr marL="0" marR="0" lvl="0" indent="0" algn="ctr" rtl="0">
                        <a:lnSpc>
                          <a:spcPct val="160000"/>
                        </a:lnSpc>
                        <a:spcBef>
                          <a:spcPts val="0"/>
                        </a:spcBef>
                        <a:spcAft>
                          <a:spcPts val="0"/>
                        </a:spcAft>
                        <a:buNone/>
                      </a:pPr>
                      <a:r>
                        <a:rPr lang="ko" sz="900" u="none" strike="noStrike" cap="none"/>
                        <a:t>Logos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15000"/>
                        </a:lnSpc>
                        <a:spcBef>
                          <a:spcPts val="0"/>
                        </a:spcBef>
                        <a:spcAft>
                          <a:spcPts val="0"/>
                        </a:spcAft>
                        <a:buNone/>
                      </a:pPr>
                      <a:r>
                        <a:rPr lang="ko" sz="900" u="none" strike="noStrike" cap="none"/>
                        <a:t>Example</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82</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48</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130</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3"/>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Fact</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90</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87</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177</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4"/>
                  </a:ext>
                </a:extLst>
              </a:tr>
              <a:tr h="20595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Logical Reasoning</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27</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50</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5"/>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Statistics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28</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33</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61</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6"/>
                  </a:ext>
                </a:extLst>
              </a:tr>
              <a:tr h="165200">
                <a:tc vMerge="1">
                  <a:txBody>
                    <a:bodyPr/>
                    <a:lstStyle/>
                    <a:p>
                      <a:endParaRPr lang="ko-KR"/>
                    </a:p>
                  </a:txBody>
                  <a:tcPr/>
                </a:tc>
                <a:tc>
                  <a:txBody>
                    <a:bodyPr/>
                    <a:lstStyle/>
                    <a:p>
                      <a:pPr marL="0" marR="0" lvl="0" indent="0" algn="ctr" rtl="0">
                        <a:lnSpc>
                          <a:spcPct val="115000"/>
                        </a:lnSpc>
                        <a:spcBef>
                          <a:spcPts val="0"/>
                        </a:spcBef>
                        <a:spcAft>
                          <a:spcPts val="0"/>
                        </a:spcAft>
                        <a:buNone/>
                      </a:pPr>
                      <a:r>
                        <a:rPr lang="ko" sz="900" u="none" strike="noStrike" cap="none"/>
                        <a:t>Not Logos</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195</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84</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279</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7"/>
                  </a:ext>
                </a:extLst>
              </a:tr>
              <a:tr h="165200">
                <a:tc gridSpan="2">
                  <a:txBody>
                    <a:bodyPr/>
                    <a:lstStyle/>
                    <a:p>
                      <a:pPr marL="0" marR="0" lvl="0" indent="0" algn="ctr" rtl="0">
                        <a:lnSpc>
                          <a:spcPct val="115000"/>
                        </a:lnSpc>
                        <a:spcBef>
                          <a:spcPts val="0"/>
                        </a:spcBef>
                        <a:spcAft>
                          <a:spcPts val="0"/>
                        </a:spcAft>
                        <a:buNone/>
                      </a:pPr>
                      <a:r>
                        <a:rPr lang="ko" sz="900" u="none" strike="noStrike" cap="none"/>
                        <a:t>Sum</a:t>
                      </a:r>
                      <a:endParaRPr sz="900" u="none" strike="noStrike" cap="none">
                        <a:latin typeface="Times New Roman"/>
                        <a:ea typeface="Times New Roman"/>
                        <a:cs typeface="Times New Roman"/>
                        <a:sym typeface="Times New Roman"/>
                      </a:endParaRPr>
                    </a:p>
                  </a:txBody>
                  <a:tcPr marL="48050" marR="48050" marT="0" marB="0" anchor="ctr"/>
                </a:tc>
                <a:tc hMerge="1">
                  <a:txBody>
                    <a:bodyPr/>
                    <a:lstStyle/>
                    <a:p>
                      <a:endParaRPr lang="ko-KR"/>
                    </a:p>
                  </a:txBody>
                  <a:tcPr/>
                </a:tc>
                <a:tc>
                  <a:txBody>
                    <a:bodyPr/>
                    <a:lstStyle/>
                    <a:p>
                      <a:pPr marL="0" marR="0" lvl="0" indent="0" algn="ctr" rtl="0">
                        <a:lnSpc>
                          <a:spcPct val="160000"/>
                        </a:lnSpc>
                        <a:spcBef>
                          <a:spcPts val="0"/>
                        </a:spcBef>
                        <a:spcAft>
                          <a:spcPts val="0"/>
                        </a:spcAft>
                        <a:buNone/>
                      </a:pPr>
                      <a:r>
                        <a:rPr lang="ko" sz="900" u="none" strike="noStrike" cap="none"/>
                        <a:t>422</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275</a:t>
                      </a:r>
                      <a:endParaRPr sz="900" u="none" strike="noStrike" cap="none">
                        <a:latin typeface="Times New Roman"/>
                        <a:ea typeface="Times New Roman"/>
                        <a:cs typeface="Times New Roman"/>
                        <a:sym typeface="Times New Roman"/>
                      </a:endParaRPr>
                    </a:p>
                  </a:txBody>
                  <a:tcPr marL="48050" marR="48050" marT="0" marB="0" anchor="ctr"/>
                </a:tc>
                <a:tc>
                  <a:txBody>
                    <a:bodyPr/>
                    <a:lstStyle/>
                    <a:p>
                      <a:pPr marL="0" marR="0" lvl="0" indent="0" algn="ctr" rtl="0">
                        <a:lnSpc>
                          <a:spcPct val="160000"/>
                        </a:lnSpc>
                        <a:spcBef>
                          <a:spcPts val="0"/>
                        </a:spcBef>
                        <a:spcAft>
                          <a:spcPts val="0"/>
                        </a:spcAft>
                        <a:buNone/>
                      </a:pPr>
                      <a:r>
                        <a:rPr lang="ko" sz="900" u="none" strike="noStrike" cap="none"/>
                        <a:t>697</a:t>
                      </a:r>
                      <a:endParaRPr sz="900" u="none" strike="noStrike" cap="none">
                        <a:latin typeface="Times New Roman"/>
                        <a:ea typeface="Times New Roman"/>
                        <a:cs typeface="Times New Roman"/>
                        <a:sym typeface="Times New Roman"/>
                      </a:endParaRPr>
                    </a:p>
                  </a:txBody>
                  <a:tcPr marL="48050" marR="48050" marT="0" marB="0" anchor="ctr"/>
                </a:tc>
                <a:extLst>
                  <a:ext uri="{0D108BD9-81ED-4DB2-BD59-A6C34878D82A}">
                    <a16:rowId xmlns:a16="http://schemas.microsoft.com/office/drawing/2014/main" val="10018"/>
                  </a:ext>
                </a:extLst>
              </a:tr>
            </a:tbl>
          </a:graphicData>
        </a:graphic>
      </p:graphicFrame>
      <p:sp>
        <p:nvSpPr>
          <p:cNvPr id="966" name="Google Shape;966;p119"/>
          <p:cNvSpPr txBox="1"/>
          <p:nvPr/>
        </p:nvSpPr>
        <p:spPr>
          <a:xfrm>
            <a:off x="524381" y="880621"/>
            <a:ext cx="2921400" cy="1053900"/>
          </a:xfrm>
          <a:prstGeom prst="rect">
            <a:avLst/>
          </a:prstGeom>
          <a:noFill/>
          <a:ln>
            <a:noFill/>
          </a:ln>
        </p:spPr>
        <p:txBody>
          <a:bodyPr spcFirstLastPara="1" wrap="square" lIns="68575" tIns="34275" rIns="68575" bIns="34275" anchor="t" anchorCtr="0">
            <a:normAutofit/>
          </a:bodyPr>
          <a:lstStyle/>
          <a:p>
            <a:pPr marL="177800" marR="0" lvl="0" indent="-171450" algn="l" rtl="0">
              <a:lnSpc>
                <a:spcPct val="130000"/>
              </a:lnSpc>
              <a:spcBef>
                <a:spcPts val="0"/>
              </a:spcBef>
              <a:spcAft>
                <a:spcPts val="0"/>
              </a:spcAft>
              <a:buClr>
                <a:schemeClr val="dk1"/>
              </a:buClr>
              <a:buSzPts val="1500"/>
              <a:buFont typeface="Noto Sans Symbols"/>
              <a:buChar char="✔"/>
            </a:pPr>
            <a:r>
              <a:rPr lang="ko" sz="1500">
                <a:solidFill>
                  <a:schemeClr val="dk1"/>
                </a:solidFill>
                <a:latin typeface="Arial"/>
                <a:ea typeface="Arial"/>
                <a:cs typeface="Arial"/>
                <a:sym typeface="Arial"/>
              </a:rPr>
              <a:t> Model : GPT3.5</a:t>
            </a:r>
            <a:endParaRPr sz="1500">
              <a:solidFill>
                <a:schemeClr val="dk1"/>
              </a:solidFill>
              <a:latin typeface="Arial"/>
              <a:ea typeface="Arial"/>
              <a:cs typeface="Arial"/>
              <a:sym typeface="Arial"/>
            </a:endParaRPr>
          </a:p>
          <a:p>
            <a:pPr marL="177800" marR="0" lvl="0" indent="-171450" algn="l" rtl="0">
              <a:lnSpc>
                <a:spcPct val="130000"/>
              </a:lnSpc>
              <a:spcBef>
                <a:spcPts val="800"/>
              </a:spcBef>
              <a:spcAft>
                <a:spcPts val="0"/>
              </a:spcAft>
              <a:buClr>
                <a:schemeClr val="dk1"/>
              </a:buClr>
              <a:buSzPts val="1500"/>
              <a:buFont typeface="Noto Sans Symbols"/>
              <a:buChar char="✔"/>
            </a:pPr>
            <a:r>
              <a:rPr lang="ko" sz="1500">
                <a:solidFill>
                  <a:schemeClr val="dk1"/>
                </a:solidFill>
                <a:latin typeface="Arial"/>
                <a:ea typeface="Arial"/>
                <a:cs typeface="Arial"/>
                <a:sym typeface="Arial"/>
              </a:rPr>
              <a:t> Fine-Tuning By using API</a:t>
            </a:r>
            <a:endParaRPr sz="1500" u="sng">
              <a:solidFill>
                <a:schemeClr val="dk1"/>
              </a:solidFill>
              <a:latin typeface="Arial"/>
              <a:ea typeface="Arial"/>
              <a:cs typeface="Arial"/>
              <a:sym typeface="Arial"/>
            </a:endParaRPr>
          </a:p>
        </p:txBody>
      </p:sp>
      <p:cxnSp>
        <p:nvCxnSpPr>
          <p:cNvPr id="967" name="Google Shape;967;p11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68" name="Google Shape;968;p119"/>
          <p:cNvSpPr txBox="1"/>
          <p:nvPr/>
        </p:nvSpPr>
        <p:spPr>
          <a:xfrm>
            <a:off x="61222" y="116402"/>
            <a:ext cx="51141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3. Model &amp; Data Overview</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0"/>
          <p:cNvSpPr txBox="1">
            <a:spLocks noGrp="1"/>
          </p:cNvSpPr>
          <p:nvPr>
            <p:ph type="sldNum" idx="12"/>
          </p:nvPr>
        </p:nvSpPr>
        <p:spPr>
          <a:xfrm>
            <a:off x="620489" y="4661124"/>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
              <a:t>106</a:t>
            </a:fld>
            <a:endParaRPr/>
          </a:p>
        </p:txBody>
      </p:sp>
      <p:graphicFrame>
        <p:nvGraphicFramePr>
          <p:cNvPr id="975" name="Google Shape;975;p120"/>
          <p:cNvGraphicFramePr/>
          <p:nvPr/>
        </p:nvGraphicFramePr>
        <p:xfrm>
          <a:off x="415973" y="936440"/>
          <a:ext cx="3000000" cy="3000000"/>
        </p:xfrm>
        <a:graphic>
          <a:graphicData uri="http://schemas.openxmlformats.org/drawingml/2006/table">
            <a:tbl>
              <a:tblPr firstRow="1" firstCol="1" bandRow="1">
                <a:noFill/>
                <a:tableStyleId>{4FD79F50-C166-4E4F-9417-3C3511D1BB09}</a:tableStyleId>
              </a:tblPr>
              <a:tblGrid>
                <a:gridCol w="911550">
                  <a:extLst>
                    <a:ext uri="{9D8B030D-6E8A-4147-A177-3AD203B41FA5}">
                      <a16:colId xmlns:a16="http://schemas.microsoft.com/office/drawing/2014/main" val="20000"/>
                    </a:ext>
                  </a:extLst>
                </a:gridCol>
                <a:gridCol w="1436575">
                  <a:extLst>
                    <a:ext uri="{9D8B030D-6E8A-4147-A177-3AD203B41FA5}">
                      <a16:colId xmlns:a16="http://schemas.microsoft.com/office/drawing/2014/main" val="20001"/>
                    </a:ext>
                  </a:extLst>
                </a:gridCol>
                <a:gridCol w="2947325">
                  <a:extLst>
                    <a:ext uri="{9D8B030D-6E8A-4147-A177-3AD203B41FA5}">
                      <a16:colId xmlns:a16="http://schemas.microsoft.com/office/drawing/2014/main" val="20002"/>
                    </a:ext>
                  </a:extLst>
                </a:gridCol>
              </a:tblGrid>
              <a:tr h="413625">
                <a:tc>
                  <a:txBody>
                    <a:bodyPr/>
                    <a:lstStyle/>
                    <a:p>
                      <a:pPr marL="0" marR="0" lvl="0" indent="0" algn="l" rtl="0">
                        <a:spcBef>
                          <a:spcPts val="0"/>
                        </a:spcBef>
                        <a:spcAft>
                          <a:spcPts val="0"/>
                        </a:spcAft>
                        <a:buNone/>
                      </a:pPr>
                      <a:endParaRPr sz="1100">
                        <a:latin typeface="Calibri"/>
                        <a:ea typeface="Calibri"/>
                        <a:cs typeface="Calibri"/>
                        <a:sym typeface="Calibri"/>
                      </a:endParaRPr>
                    </a:p>
                  </a:txBody>
                  <a:tcPr marL="48575" marR="48575" marT="13325" marB="13325" anchor="ctr"/>
                </a:tc>
                <a:tc>
                  <a:txBody>
                    <a:bodyPr/>
                    <a:lstStyle/>
                    <a:p>
                      <a:pPr marL="0" marR="0" lvl="0" indent="0" algn="ctr" rtl="0">
                        <a:lnSpc>
                          <a:spcPct val="160000"/>
                        </a:lnSpc>
                        <a:spcBef>
                          <a:spcPts val="0"/>
                        </a:spcBef>
                        <a:spcAft>
                          <a:spcPts val="0"/>
                        </a:spcAft>
                        <a:buNone/>
                      </a:pPr>
                      <a:r>
                        <a:rPr lang="ko" sz="1100"/>
                        <a:t>Model {Ethos, class}</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60000"/>
                        </a:lnSpc>
                        <a:spcBef>
                          <a:spcPts val="0"/>
                        </a:spcBef>
                        <a:spcAft>
                          <a:spcPts val="0"/>
                        </a:spcAft>
                        <a:buNone/>
                      </a:pPr>
                      <a:r>
                        <a:rPr lang="ko" sz="1100"/>
                        <a:t>Model {Ethos, subclass}</a:t>
                      </a:r>
                      <a:endParaRPr sz="11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0"/>
                  </a:ext>
                </a:extLst>
              </a:tr>
              <a:tr h="707725">
                <a:tc>
                  <a:txBody>
                    <a:bodyPr/>
                    <a:lstStyle/>
                    <a:p>
                      <a:pPr marL="0" marR="0" lvl="0" indent="0" algn="ctr" rtl="0">
                        <a:lnSpc>
                          <a:spcPct val="160000"/>
                        </a:lnSpc>
                        <a:spcBef>
                          <a:spcPts val="0"/>
                        </a:spcBef>
                        <a:spcAft>
                          <a:spcPts val="0"/>
                        </a:spcAft>
                        <a:buNone/>
                      </a:pPr>
                      <a:r>
                        <a:rPr lang="ko" sz="1100"/>
                        <a:t>Task</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Classify whether it is </a:t>
                      </a:r>
                      <a:endParaRPr sz="1100"/>
                    </a:p>
                    <a:p>
                      <a:pPr marL="0" marR="0" lvl="0" indent="0" algn="ctr" rtl="0">
                        <a:lnSpc>
                          <a:spcPct val="150000"/>
                        </a:lnSpc>
                        <a:spcBef>
                          <a:spcPts val="0"/>
                        </a:spcBef>
                        <a:spcAft>
                          <a:spcPts val="0"/>
                        </a:spcAft>
                        <a:buNone/>
                      </a:pPr>
                      <a:r>
                        <a:rPr lang="ko" sz="1100"/>
                        <a:t>Ethos or not</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Reclassify sentences that were categorized as Ethos in Model {Ethos, class} into </a:t>
                      </a:r>
                      <a:endParaRPr sz="1100"/>
                    </a:p>
                    <a:p>
                      <a:pPr marL="0" marR="0" lvl="0" indent="0" algn="ctr" rtl="0">
                        <a:lnSpc>
                          <a:spcPct val="150000"/>
                        </a:lnSpc>
                        <a:spcBef>
                          <a:spcPts val="0"/>
                        </a:spcBef>
                        <a:spcAft>
                          <a:spcPts val="0"/>
                        </a:spcAft>
                        <a:buNone/>
                      </a:pPr>
                      <a:r>
                        <a:rPr lang="ko" sz="1100"/>
                        <a:t>subcomponents of Ethos</a:t>
                      </a:r>
                      <a:endParaRPr sz="11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1"/>
                  </a:ext>
                </a:extLst>
              </a:tr>
              <a:tr h="579775">
                <a:tc>
                  <a:txBody>
                    <a:bodyPr/>
                    <a:lstStyle/>
                    <a:p>
                      <a:pPr marL="0" marR="0" lvl="0" indent="0" algn="ctr" rtl="0">
                        <a:lnSpc>
                          <a:spcPct val="160000"/>
                        </a:lnSpc>
                        <a:spcBef>
                          <a:spcPts val="0"/>
                        </a:spcBef>
                        <a:spcAft>
                          <a:spcPts val="0"/>
                        </a:spcAft>
                        <a:buNone/>
                      </a:pPr>
                      <a:r>
                        <a:rPr lang="ko" sz="1100"/>
                        <a:t>Train </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Train whether it is </a:t>
                      </a:r>
                      <a:endParaRPr sz="1100"/>
                    </a:p>
                    <a:p>
                      <a:pPr marL="0" marR="0" lvl="0" indent="0" algn="ctr" rtl="0">
                        <a:lnSpc>
                          <a:spcPct val="150000"/>
                        </a:lnSpc>
                        <a:spcBef>
                          <a:spcPts val="0"/>
                        </a:spcBef>
                        <a:spcAft>
                          <a:spcPts val="0"/>
                        </a:spcAft>
                        <a:buNone/>
                      </a:pPr>
                      <a:r>
                        <a:rPr lang="ko" sz="1100"/>
                        <a:t>Ethos or not</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Train only components of Ethos</a:t>
                      </a:r>
                      <a:endParaRPr sz="11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2"/>
                  </a:ext>
                </a:extLst>
              </a:tr>
              <a:tr h="341625">
                <a:tc>
                  <a:txBody>
                    <a:bodyPr/>
                    <a:lstStyle/>
                    <a:p>
                      <a:pPr marL="0" marR="0" lvl="0" indent="0" algn="ctr" rtl="0">
                        <a:lnSpc>
                          <a:spcPct val="160000"/>
                        </a:lnSpc>
                        <a:spcBef>
                          <a:spcPts val="0"/>
                        </a:spcBef>
                        <a:spcAft>
                          <a:spcPts val="0"/>
                        </a:spcAft>
                        <a:buNone/>
                      </a:pPr>
                      <a:r>
                        <a:rPr lang="ko" sz="1100"/>
                        <a:t>Classification</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Binary Classification</a:t>
                      </a:r>
                      <a:endParaRPr sz="1100">
                        <a:latin typeface="Times New Roman"/>
                        <a:ea typeface="Times New Roman"/>
                        <a:cs typeface="Times New Roman"/>
                        <a:sym typeface="Times New Roman"/>
                      </a:endParaRPr>
                    </a:p>
                  </a:txBody>
                  <a:tcPr marL="48575" marR="48575" marT="13325" marB="13325" anchor="ctr"/>
                </a:tc>
                <a:tc>
                  <a:txBody>
                    <a:bodyPr/>
                    <a:lstStyle/>
                    <a:p>
                      <a:pPr marL="0" marR="0" lvl="0" indent="0" algn="ctr" rtl="0">
                        <a:lnSpc>
                          <a:spcPct val="150000"/>
                        </a:lnSpc>
                        <a:spcBef>
                          <a:spcPts val="0"/>
                        </a:spcBef>
                        <a:spcAft>
                          <a:spcPts val="0"/>
                        </a:spcAft>
                        <a:buNone/>
                      </a:pPr>
                      <a:r>
                        <a:rPr lang="ko" sz="1100"/>
                        <a:t>Multi-Label Classification</a:t>
                      </a:r>
                      <a:endParaRPr sz="11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3"/>
                  </a:ext>
                </a:extLst>
              </a:tr>
              <a:tr h="413625">
                <a:tc>
                  <a:txBody>
                    <a:bodyPr/>
                    <a:lstStyle/>
                    <a:p>
                      <a:pPr marL="0" marR="0" lvl="0" indent="0" algn="ctr" rtl="0">
                        <a:lnSpc>
                          <a:spcPct val="160000"/>
                        </a:lnSpc>
                        <a:spcBef>
                          <a:spcPts val="0"/>
                        </a:spcBef>
                        <a:spcAft>
                          <a:spcPts val="0"/>
                        </a:spcAft>
                        <a:buNone/>
                      </a:pPr>
                      <a:r>
                        <a:rPr lang="ko" sz="1100"/>
                        <a:t>Metric</a:t>
                      </a:r>
                      <a:endParaRPr sz="1100">
                        <a:latin typeface="Times New Roman"/>
                        <a:ea typeface="Times New Roman"/>
                        <a:cs typeface="Times New Roman"/>
                        <a:sym typeface="Times New Roman"/>
                      </a:endParaRPr>
                    </a:p>
                  </a:txBody>
                  <a:tcPr marL="48575" marR="48575" marT="13325" marB="13325" anchor="ctr"/>
                </a:tc>
                <a:tc gridSpan="2">
                  <a:txBody>
                    <a:bodyPr/>
                    <a:lstStyle/>
                    <a:p>
                      <a:pPr marL="0" marR="0" lvl="0" indent="0" algn="ctr" rtl="0">
                        <a:lnSpc>
                          <a:spcPct val="150000"/>
                        </a:lnSpc>
                        <a:spcBef>
                          <a:spcPts val="0"/>
                        </a:spcBef>
                        <a:spcAft>
                          <a:spcPts val="0"/>
                        </a:spcAft>
                        <a:buNone/>
                      </a:pPr>
                      <a:r>
                        <a:rPr lang="ko" sz="1100"/>
                        <a:t>F1-Score</a:t>
                      </a:r>
                      <a:endParaRPr sz="1100">
                        <a:latin typeface="Times New Roman"/>
                        <a:ea typeface="Times New Roman"/>
                        <a:cs typeface="Times New Roman"/>
                        <a:sym typeface="Times New Roman"/>
                      </a:endParaRPr>
                    </a:p>
                  </a:txBody>
                  <a:tcPr marL="48575" marR="48575" marT="13325" marB="13325" anchor="ctr"/>
                </a:tc>
                <a:tc hMerge="1">
                  <a:txBody>
                    <a:bodyPr/>
                    <a:lstStyle/>
                    <a:p>
                      <a:endParaRPr lang="ko-KR"/>
                    </a:p>
                  </a:txBody>
                  <a:tcPr/>
                </a:tc>
                <a:extLst>
                  <a:ext uri="{0D108BD9-81ED-4DB2-BD59-A6C34878D82A}">
                    <a16:rowId xmlns:a16="http://schemas.microsoft.com/office/drawing/2014/main" val="10004"/>
                  </a:ext>
                </a:extLst>
              </a:tr>
            </a:tbl>
          </a:graphicData>
        </a:graphic>
      </p:graphicFrame>
      <p:pic>
        <p:nvPicPr>
          <p:cNvPr id="976" name="Google Shape;976;p120" descr="텍스트, 스크린샷, 폰트, 명함이(가) 표시된 사진&#10;&#10;자동 생성된 설명"/>
          <p:cNvPicPr preferRelativeResize="0"/>
          <p:nvPr/>
        </p:nvPicPr>
        <p:blipFill rotWithShape="1">
          <a:blip r:embed="rId3">
            <a:alphaModFix/>
          </a:blip>
          <a:srcRect l="2692" t="-6986" r="5081" b="6312"/>
          <a:stretch/>
        </p:blipFill>
        <p:spPr>
          <a:xfrm>
            <a:off x="5843451" y="1191339"/>
            <a:ext cx="2989802" cy="1855545"/>
          </a:xfrm>
          <a:prstGeom prst="rect">
            <a:avLst/>
          </a:prstGeom>
          <a:noFill/>
          <a:ln>
            <a:noFill/>
          </a:ln>
        </p:spPr>
      </p:pic>
      <p:cxnSp>
        <p:nvCxnSpPr>
          <p:cNvPr id="977" name="Google Shape;977;p120"/>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78" name="Google Shape;978;p120"/>
          <p:cNvSpPr txBox="1"/>
          <p:nvPr/>
        </p:nvSpPr>
        <p:spPr>
          <a:xfrm>
            <a:off x="61222" y="116402"/>
            <a:ext cx="39900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4. Model Training Task</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graphicFrame>
        <p:nvGraphicFramePr>
          <p:cNvPr id="984" name="Google Shape;984;p121"/>
          <p:cNvGraphicFramePr/>
          <p:nvPr/>
        </p:nvGraphicFramePr>
        <p:xfrm>
          <a:off x="411880" y="1441239"/>
          <a:ext cx="3000000" cy="3000000"/>
        </p:xfrm>
        <a:graphic>
          <a:graphicData uri="http://schemas.openxmlformats.org/drawingml/2006/table">
            <a:tbl>
              <a:tblPr firstRow="1" firstCol="1" bandRow="1">
                <a:noFill/>
                <a:tableStyleId>{4FD79F50-C166-4E4F-9417-3C3511D1BB09}</a:tableStyleId>
              </a:tblPr>
              <a:tblGrid>
                <a:gridCol w="549650">
                  <a:extLst>
                    <a:ext uri="{9D8B030D-6E8A-4147-A177-3AD203B41FA5}">
                      <a16:colId xmlns:a16="http://schemas.microsoft.com/office/drawing/2014/main" val="20000"/>
                    </a:ext>
                  </a:extLst>
                </a:gridCol>
                <a:gridCol w="996875">
                  <a:extLst>
                    <a:ext uri="{9D8B030D-6E8A-4147-A177-3AD203B41FA5}">
                      <a16:colId xmlns:a16="http://schemas.microsoft.com/office/drawing/2014/main" val="20001"/>
                    </a:ext>
                  </a:extLst>
                </a:gridCol>
                <a:gridCol w="890200">
                  <a:extLst>
                    <a:ext uri="{9D8B030D-6E8A-4147-A177-3AD203B41FA5}">
                      <a16:colId xmlns:a16="http://schemas.microsoft.com/office/drawing/2014/main" val="20002"/>
                    </a:ext>
                  </a:extLst>
                </a:gridCol>
                <a:gridCol w="804200">
                  <a:extLst>
                    <a:ext uri="{9D8B030D-6E8A-4147-A177-3AD203B41FA5}">
                      <a16:colId xmlns:a16="http://schemas.microsoft.com/office/drawing/2014/main" val="20003"/>
                    </a:ext>
                  </a:extLst>
                </a:gridCol>
                <a:gridCol w="804200">
                  <a:extLst>
                    <a:ext uri="{9D8B030D-6E8A-4147-A177-3AD203B41FA5}">
                      <a16:colId xmlns:a16="http://schemas.microsoft.com/office/drawing/2014/main" val="20004"/>
                    </a:ext>
                  </a:extLst>
                </a:gridCol>
              </a:tblGrid>
              <a:tr h="794775">
                <a:tc>
                  <a:txBody>
                    <a:bodyPr/>
                    <a:lstStyle/>
                    <a:p>
                      <a:pPr marL="0" marR="0" lvl="0" indent="0" algn="ctr" rtl="0">
                        <a:spcBef>
                          <a:spcPts val="0"/>
                        </a:spcBef>
                        <a:spcAft>
                          <a:spcPts val="0"/>
                        </a:spcAft>
                        <a:buNone/>
                      </a:pPr>
                      <a:endParaRPr sz="900">
                        <a:latin typeface="Calibri"/>
                        <a:ea typeface="Calibri"/>
                        <a:cs typeface="Calibri"/>
                        <a:sym typeface="Calibri"/>
                      </a:endParaRPr>
                    </a:p>
                  </a:txBody>
                  <a:tcPr marL="48575" marR="48575" marT="13325" marB="13325" anchor="ctr"/>
                </a:tc>
                <a:tc>
                  <a:txBody>
                    <a:bodyPr/>
                    <a:lstStyle/>
                    <a:p>
                      <a:pPr marL="0" marR="0" lvl="0" indent="0" algn="ctr" rtl="0">
                        <a:spcBef>
                          <a:spcPts val="0"/>
                        </a:spcBef>
                        <a:spcAft>
                          <a:spcPts val="0"/>
                        </a:spcAft>
                        <a:buNone/>
                      </a:pPr>
                      <a:r>
                        <a:rPr lang="ko" sz="900"/>
                        <a:t>F1-SCORE</a:t>
                      </a:r>
                      <a:endParaRPr sz="900"/>
                    </a:p>
                    <a:p>
                      <a:pPr marL="0" marR="0" lvl="0" indent="0" algn="ctr" rtl="0">
                        <a:spcBef>
                          <a:spcPts val="0"/>
                        </a:spcBef>
                        <a:spcAft>
                          <a:spcPts val="0"/>
                        </a:spcAft>
                        <a:buNone/>
                      </a:pPr>
                      <a:r>
                        <a:rPr lang="ko" sz="900"/>
                        <a:t>(Precision, Recall)</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Ethos</a:t>
                      </a:r>
                      <a:endParaRPr sz="900">
                        <a:latin typeface="Times New Roman"/>
                        <a:ea typeface="Times New Roman"/>
                        <a:cs typeface="Times New Roman"/>
                        <a:sym typeface="Times New Roman"/>
                      </a:endParaRPr>
                    </a:p>
                  </a:txBody>
                  <a:tcPr marL="48575" marR="48575" marT="13325" marB="13325" anchor="ctr"/>
                </a:tc>
                <a:tc>
                  <a:txBody>
                    <a:bodyPr/>
                    <a:lstStyle/>
                    <a:p>
                      <a:pPr marL="0" marR="0" lvl="0" indent="0" algn="ctr" rtl="0">
                        <a:spcBef>
                          <a:spcPts val="0"/>
                        </a:spcBef>
                        <a:spcAft>
                          <a:spcPts val="0"/>
                        </a:spcAft>
                        <a:buNone/>
                      </a:pPr>
                      <a:r>
                        <a:rPr lang="ko" sz="900"/>
                        <a:t>Pathos</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Logos</a:t>
                      </a:r>
                      <a:endParaRPr sz="9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0"/>
                  </a:ext>
                </a:extLst>
              </a:tr>
              <a:tr h="817900">
                <a:tc rowSpan="2">
                  <a:txBody>
                    <a:bodyPr/>
                    <a:lstStyle/>
                    <a:p>
                      <a:pPr marL="0" marR="0" lvl="0" indent="0" algn="ctr" rtl="0">
                        <a:spcBef>
                          <a:spcPts val="0"/>
                        </a:spcBef>
                        <a:spcAft>
                          <a:spcPts val="0"/>
                        </a:spcAft>
                        <a:buNone/>
                      </a:pPr>
                      <a:r>
                        <a:rPr lang="ko" sz="900"/>
                        <a:t>Test</a:t>
                      </a:r>
                      <a:endParaRPr sz="900"/>
                    </a:p>
                    <a:p>
                      <a:pPr marL="0" marR="0" lvl="0" indent="0" algn="ctr" rtl="0">
                        <a:spcBef>
                          <a:spcPts val="0"/>
                        </a:spcBef>
                        <a:spcAft>
                          <a:spcPts val="0"/>
                        </a:spcAft>
                        <a:buNone/>
                      </a:pPr>
                      <a:r>
                        <a:rPr lang="ko" sz="900"/>
                        <a:t>Data</a:t>
                      </a:r>
                      <a:endParaRPr sz="900">
                        <a:latin typeface="Times New Roman"/>
                        <a:ea typeface="Times New Roman"/>
                        <a:cs typeface="Times New Roman"/>
                        <a:sym typeface="Times New Roman"/>
                      </a:endParaRPr>
                    </a:p>
                  </a:txBody>
                  <a:tcPr marL="48575" marR="48575" marT="13325" marB="13325" anchor="ctr"/>
                </a:tc>
                <a:tc>
                  <a:txBody>
                    <a:bodyPr/>
                    <a:lstStyle/>
                    <a:p>
                      <a:pPr marL="0" marR="0" lvl="0" indent="0" algn="ctr" rtl="0">
                        <a:spcBef>
                          <a:spcPts val="0"/>
                        </a:spcBef>
                        <a:spcAft>
                          <a:spcPts val="0"/>
                        </a:spcAft>
                        <a:buNone/>
                      </a:pPr>
                      <a:r>
                        <a:rPr lang="ko" sz="900"/>
                        <a:t>GPT3.5</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0.69</a:t>
                      </a:r>
                      <a:endParaRPr sz="900"/>
                    </a:p>
                    <a:p>
                      <a:pPr marL="0" marR="0" lvl="0" indent="0" algn="ctr" rtl="0">
                        <a:spcBef>
                          <a:spcPts val="0"/>
                        </a:spcBef>
                        <a:spcAft>
                          <a:spcPts val="0"/>
                        </a:spcAft>
                        <a:buNone/>
                      </a:pPr>
                      <a:r>
                        <a:rPr lang="ko" sz="900"/>
                        <a:t>(0.76, 0.64)</a:t>
                      </a:r>
                      <a:endParaRPr sz="900">
                        <a:latin typeface="Times New Roman"/>
                        <a:ea typeface="Times New Roman"/>
                        <a:cs typeface="Times New Roman"/>
                        <a:sym typeface="Times New Roman"/>
                      </a:endParaRPr>
                    </a:p>
                  </a:txBody>
                  <a:tcPr marL="48575" marR="48575" marT="13325" marB="13325" anchor="ctr"/>
                </a:tc>
                <a:tc>
                  <a:txBody>
                    <a:bodyPr/>
                    <a:lstStyle/>
                    <a:p>
                      <a:pPr marL="0" marR="0" lvl="0" indent="0" algn="ctr" rtl="0">
                        <a:spcBef>
                          <a:spcPts val="0"/>
                        </a:spcBef>
                        <a:spcAft>
                          <a:spcPts val="0"/>
                        </a:spcAft>
                        <a:buNone/>
                      </a:pPr>
                      <a:r>
                        <a:rPr lang="ko" sz="900"/>
                        <a:t>0.73</a:t>
                      </a:r>
                      <a:endParaRPr sz="900"/>
                    </a:p>
                    <a:p>
                      <a:pPr marL="0" marR="0" lvl="0" indent="0" algn="ctr" rtl="0">
                        <a:spcBef>
                          <a:spcPts val="0"/>
                        </a:spcBef>
                        <a:spcAft>
                          <a:spcPts val="0"/>
                        </a:spcAft>
                        <a:buNone/>
                      </a:pPr>
                      <a:r>
                        <a:rPr lang="ko" sz="900"/>
                        <a:t>(0.74, 0.75)</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0.68</a:t>
                      </a:r>
                      <a:endParaRPr sz="900"/>
                    </a:p>
                    <a:p>
                      <a:pPr marL="0" marR="0" lvl="0" indent="0" algn="ctr" rtl="0">
                        <a:spcBef>
                          <a:spcPts val="0"/>
                        </a:spcBef>
                        <a:spcAft>
                          <a:spcPts val="0"/>
                        </a:spcAft>
                        <a:buNone/>
                      </a:pPr>
                      <a:r>
                        <a:rPr lang="ko" sz="900"/>
                        <a:t>(0.79, 0.67)</a:t>
                      </a:r>
                      <a:endParaRPr sz="9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1"/>
                  </a:ext>
                </a:extLst>
              </a:tr>
              <a:tr h="817900">
                <a:tc vMerge="1">
                  <a:txBody>
                    <a:bodyPr/>
                    <a:lstStyle/>
                    <a:p>
                      <a:endParaRPr lang="ko-KR"/>
                    </a:p>
                  </a:txBody>
                  <a:tcPr/>
                </a:tc>
                <a:tc>
                  <a:txBody>
                    <a:bodyPr/>
                    <a:lstStyle/>
                    <a:p>
                      <a:pPr marL="0" marR="0" lvl="0" indent="0" algn="ctr" rtl="0">
                        <a:spcBef>
                          <a:spcPts val="0"/>
                        </a:spcBef>
                        <a:spcAft>
                          <a:spcPts val="0"/>
                        </a:spcAft>
                        <a:buNone/>
                      </a:pPr>
                      <a:r>
                        <a:rPr lang="ko" sz="900"/>
                        <a:t>Fine_Tuned</a:t>
                      </a:r>
                      <a:endParaRPr sz="900"/>
                    </a:p>
                    <a:p>
                      <a:pPr marL="0" marR="0" lvl="0" indent="0" algn="ctr" rtl="0">
                        <a:spcBef>
                          <a:spcPts val="0"/>
                        </a:spcBef>
                        <a:spcAft>
                          <a:spcPts val="0"/>
                        </a:spcAft>
                        <a:buNone/>
                      </a:pPr>
                      <a:r>
                        <a:rPr lang="ko" sz="900"/>
                        <a:t>GPT 3.5</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0.90</a:t>
                      </a:r>
                      <a:endParaRPr sz="900"/>
                    </a:p>
                    <a:p>
                      <a:pPr marL="0" marR="0" lvl="0" indent="0" algn="ctr" rtl="0">
                        <a:spcBef>
                          <a:spcPts val="0"/>
                        </a:spcBef>
                        <a:spcAft>
                          <a:spcPts val="0"/>
                        </a:spcAft>
                        <a:buNone/>
                      </a:pPr>
                      <a:r>
                        <a:rPr lang="ko" sz="900"/>
                        <a:t>(0.90, 0.91)</a:t>
                      </a:r>
                      <a:endParaRPr sz="900">
                        <a:latin typeface="Times New Roman"/>
                        <a:ea typeface="Times New Roman"/>
                        <a:cs typeface="Times New Roman"/>
                        <a:sym typeface="Times New Roman"/>
                      </a:endParaRPr>
                    </a:p>
                  </a:txBody>
                  <a:tcPr marL="48575" marR="48575" marT="13325" marB="13325" anchor="ctr"/>
                </a:tc>
                <a:tc>
                  <a:txBody>
                    <a:bodyPr/>
                    <a:lstStyle/>
                    <a:p>
                      <a:pPr marL="0" marR="0" lvl="0" indent="0" algn="ctr" rtl="0">
                        <a:spcBef>
                          <a:spcPts val="0"/>
                        </a:spcBef>
                        <a:spcAft>
                          <a:spcPts val="0"/>
                        </a:spcAft>
                        <a:buNone/>
                      </a:pPr>
                      <a:r>
                        <a:rPr lang="ko" sz="900"/>
                        <a:t>0.76</a:t>
                      </a:r>
                      <a:endParaRPr sz="900"/>
                    </a:p>
                    <a:p>
                      <a:pPr marL="0" marR="0" lvl="0" indent="0" algn="ctr" rtl="0">
                        <a:spcBef>
                          <a:spcPts val="0"/>
                        </a:spcBef>
                        <a:spcAft>
                          <a:spcPts val="0"/>
                        </a:spcAft>
                        <a:buNone/>
                      </a:pPr>
                      <a:r>
                        <a:rPr lang="ko" sz="900"/>
                        <a:t>(0.84, 0.79)</a:t>
                      </a:r>
                      <a:endParaRPr sz="900">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ko" sz="900"/>
                        <a:t>0.86</a:t>
                      </a:r>
                      <a:endParaRPr sz="900"/>
                    </a:p>
                    <a:p>
                      <a:pPr marL="0" marR="0" lvl="0" indent="0" algn="ctr" rtl="0">
                        <a:spcBef>
                          <a:spcPts val="0"/>
                        </a:spcBef>
                        <a:spcAft>
                          <a:spcPts val="0"/>
                        </a:spcAft>
                        <a:buNone/>
                      </a:pPr>
                      <a:r>
                        <a:rPr lang="ko" sz="900"/>
                        <a:t>(0.86, 0.86)</a:t>
                      </a:r>
                      <a:endParaRPr sz="900">
                        <a:latin typeface="Times New Roman"/>
                        <a:ea typeface="Times New Roman"/>
                        <a:cs typeface="Times New Roman"/>
                        <a:sym typeface="Times New Roman"/>
                      </a:endParaRPr>
                    </a:p>
                  </a:txBody>
                  <a:tcPr marL="48575" marR="48575" marT="13325" marB="13325" anchor="ctr"/>
                </a:tc>
                <a:extLst>
                  <a:ext uri="{0D108BD9-81ED-4DB2-BD59-A6C34878D82A}">
                    <a16:rowId xmlns:a16="http://schemas.microsoft.com/office/drawing/2014/main" val="10002"/>
                  </a:ext>
                </a:extLst>
              </a:tr>
            </a:tbl>
          </a:graphicData>
        </a:graphic>
      </p:graphicFrame>
      <p:graphicFrame>
        <p:nvGraphicFramePr>
          <p:cNvPr id="985" name="Google Shape;985;p121"/>
          <p:cNvGraphicFramePr/>
          <p:nvPr/>
        </p:nvGraphicFramePr>
        <p:xfrm>
          <a:off x="4861853" y="1440567"/>
          <a:ext cx="3000000" cy="3000000"/>
        </p:xfrm>
        <a:graphic>
          <a:graphicData uri="http://schemas.openxmlformats.org/drawingml/2006/table">
            <a:tbl>
              <a:tblPr firstRow="1" firstCol="1" bandRow="1">
                <a:noFill/>
                <a:tableStyleId>{4FD79F50-C166-4E4F-9417-3C3511D1BB09}</a:tableStyleId>
              </a:tblPr>
              <a:tblGrid>
                <a:gridCol w="675300">
                  <a:extLst>
                    <a:ext uri="{9D8B030D-6E8A-4147-A177-3AD203B41FA5}">
                      <a16:colId xmlns:a16="http://schemas.microsoft.com/office/drawing/2014/main" val="20000"/>
                    </a:ext>
                  </a:extLst>
                </a:gridCol>
                <a:gridCol w="564625">
                  <a:extLst>
                    <a:ext uri="{9D8B030D-6E8A-4147-A177-3AD203B41FA5}">
                      <a16:colId xmlns:a16="http://schemas.microsoft.com/office/drawing/2014/main" val="20001"/>
                    </a:ext>
                  </a:extLst>
                </a:gridCol>
                <a:gridCol w="676900">
                  <a:extLst>
                    <a:ext uri="{9D8B030D-6E8A-4147-A177-3AD203B41FA5}">
                      <a16:colId xmlns:a16="http://schemas.microsoft.com/office/drawing/2014/main" val="20002"/>
                    </a:ext>
                  </a:extLst>
                </a:gridCol>
                <a:gridCol w="637875">
                  <a:extLst>
                    <a:ext uri="{9D8B030D-6E8A-4147-A177-3AD203B41FA5}">
                      <a16:colId xmlns:a16="http://schemas.microsoft.com/office/drawing/2014/main" val="20003"/>
                    </a:ext>
                  </a:extLst>
                </a:gridCol>
                <a:gridCol w="657800">
                  <a:extLst>
                    <a:ext uri="{9D8B030D-6E8A-4147-A177-3AD203B41FA5}">
                      <a16:colId xmlns:a16="http://schemas.microsoft.com/office/drawing/2014/main" val="20004"/>
                    </a:ext>
                  </a:extLst>
                </a:gridCol>
                <a:gridCol w="657800">
                  <a:extLst>
                    <a:ext uri="{9D8B030D-6E8A-4147-A177-3AD203B41FA5}">
                      <a16:colId xmlns:a16="http://schemas.microsoft.com/office/drawing/2014/main" val="20005"/>
                    </a:ext>
                  </a:extLst>
                </a:gridCol>
              </a:tblGrid>
              <a:tr h="854275">
                <a:tc>
                  <a:txBody>
                    <a:bodyPr/>
                    <a:lstStyle/>
                    <a:p>
                      <a:pPr marL="0" marR="0" lvl="0" indent="0" algn="ctr" rtl="0">
                        <a:lnSpc>
                          <a:spcPct val="150000"/>
                        </a:lnSpc>
                        <a:spcBef>
                          <a:spcPts val="0"/>
                        </a:spcBef>
                        <a:spcAft>
                          <a:spcPts val="0"/>
                        </a:spcAft>
                        <a:buNone/>
                      </a:pPr>
                      <a:r>
                        <a:rPr lang="ko" sz="900"/>
                        <a:t> </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Answer</a:t>
                      </a:r>
                      <a:endParaRPr sz="900"/>
                    </a:p>
                    <a:p>
                      <a:pPr marL="0" marR="0" lvl="0" indent="0" algn="ctr" rtl="0">
                        <a:lnSpc>
                          <a:spcPct val="150000"/>
                        </a:lnSpc>
                        <a:spcBef>
                          <a:spcPts val="0"/>
                        </a:spcBef>
                        <a:spcAft>
                          <a:spcPts val="0"/>
                        </a:spcAft>
                        <a:buNone/>
                      </a:pPr>
                      <a:r>
                        <a:rPr lang="ko" sz="900"/>
                        <a:t>Count</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Sentence</a:t>
                      </a:r>
                      <a:endParaRPr sz="900"/>
                    </a:p>
                    <a:p>
                      <a:pPr marL="0" marR="0" lvl="0" indent="0" algn="ctr" rtl="0">
                        <a:lnSpc>
                          <a:spcPct val="150000"/>
                        </a:lnSpc>
                        <a:spcBef>
                          <a:spcPts val="0"/>
                        </a:spcBef>
                        <a:spcAft>
                          <a:spcPts val="0"/>
                        </a:spcAft>
                        <a:buNone/>
                      </a:pPr>
                      <a:r>
                        <a:rPr lang="ko" sz="900"/>
                        <a:t>Count</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Ethos </a:t>
                      </a:r>
                      <a:endParaRPr sz="1100"/>
                    </a:p>
                    <a:p>
                      <a:pPr marL="0" marR="0" lvl="0" indent="0" algn="ctr" rtl="0">
                        <a:lnSpc>
                          <a:spcPct val="150000"/>
                        </a:lnSpc>
                        <a:spcBef>
                          <a:spcPts val="0"/>
                        </a:spcBef>
                        <a:spcAft>
                          <a:spcPts val="0"/>
                        </a:spcAft>
                        <a:buNone/>
                      </a:pPr>
                      <a:r>
                        <a:rPr lang="ko" sz="900"/>
                        <a:t>Inference</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Pathos </a:t>
                      </a:r>
                      <a:endParaRPr sz="1100"/>
                    </a:p>
                    <a:p>
                      <a:pPr marL="0" marR="0" lvl="0" indent="0" algn="ctr" rtl="0">
                        <a:lnSpc>
                          <a:spcPct val="150000"/>
                        </a:lnSpc>
                        <a:spcBef>
                          <a:spcPts val="0"/>
                        </a:spcBef>
                        <a:spcAft>
                          <a:spcPts val="0"/>
                        </a:spcAft>
                        <a:buNone/>
                      </a:pPr>
                      <a:r>
                        <a:rPr lang="ko" sz="900"/>
                        <a:t>Inference</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Logos </a:t>
                      </a:r>
                      <a:endParaRPr sz="1100"/>
                    </a:p>
                    <a:p>
                      <a:pPr marL="0" marR="0" lvl="0" indent="0" algn="ctr" rtl="0">
                        <a:lnSpc>
                          <a:spcPct val="150000"/>
                        </a:lnSpc>
                        <a:spcBef>
                          <a:spcPts val="0"/>
                        </a:spcBef>
                        <a:spcAft>
                          <a:spcPts val="0"/>
                        </a:spcAft>
                        <a:buNone/>
                      </a:pPr>
                      <a:r>
                        <a:rPr lang="ko" sz="900"/>
                        <a:t>Inference</a:t>
                      </a:r>
                      <a:endParaRPr sz="900">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0"/>
                  </a:ext>
                </a:extLst>
              </a:tr>
              <a:tr h="585700">
                <a:tc>
                  <a:txBody>
                    <a:bodyPr/>
                    <a:lstStyle/>
                    <a:p>
                      <a:pPr marL="0" marR="0" lvl="0" indent="0" algn="ctr" rtl="0">
                        <a:spcBef>
                          <a:spcPts val="0"/>
                        </a:spcBef>
                        <a:spcAft>
                          <a:spcPts val="0"/>
                        </a:spcAft>
                        <a:buNone/>
                      </a:pPr>
                      <a:r>
                        <a:rPr lang="ko" sz="900"/>
                        <a:t>Upvoted </a:t>
                      </a:r>
                      <a:endParaRPr sz="1100"/>
                    </a:p>
                    <a:p>
                      <a:pPr marL="0" marR="0" lvl="0" indent="0" algn="ctr" rtl="0">
                        <a:spcBef>
                          <a:spcPts val="0"/>
                        </a:spcBef>
                        <a:spcAft>
                          <a:spcPts val="0"/>
                        </a:spcAft>
                        <a:buNone/>
                      </a:pPr>
                      <a:r>
                        <a:rPr lang="ko" sz="900"/>
                        <a:t>Answer</a:t>
                      </a:r>
                      <a:endParaRPr sz="900">
                        <a:latin typeface="Times New Roman"/>
                        <a:ea typeface="Times New Roman"/>
                        <a:cs typeface="Times New Roman"/>
                        <a:sym typeface="Times New Roman"/>
                      </a:endParaRPr>
                    </a:p>
                  </a:txBody>
                  <a:tcPr marL="51425" marR="51425" marT="0" marB="0" anchor="ctr"/>
                </a:tc>
                <a:tc rowSpan="2">
                  <a:txBody>
                    <a:bodyPr/>
                    <a:lstStyle/>
                    <a:p>
                      <a:pPr marL="0" marR="0" lvl="0" indent="0" algn="ctr" rtl="0">
                        <a:lnSpc>
                          <a:spcPct val="150000"/>
                        </a:lnSpc>
                        <a:spcBef>
                          <a:spcPts val="0"/>
                        </a:spcBef>
                        <a:spcAft>
                          <a:spcPts val="0"/>
                        </a:spcAft>
                        <a:buNone/>
                      </a:pPr>
                      <a:r>
                        <a:rPr lang="ko" sz="900"/>
                        <a:t>68</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978</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12.67%</a:t>
                      </a:r>
                      <a:endParaRPr sz="900"/>
                    </a:p>
                    <a:p>
                      <a:pPr marL="0" marR="0" lvl="0" indent="0" algn="ctr" rtl="0">
                        <a:lnSpc>
                          <a:spcPct val="150000"/>
                        </a:lnSpc>
                        <a:spcBef>
                          <a:spcPts val="0"/>
                        </a:spcBef>
                        <a:spcAft>
                          <a:spcPts val="0"/>
                        </a:spcAft>
                        <a:buNone/>
                      </a:pPr>
                      <a:r>
                        <a:rPr lang="ko" sz="900"/>
                        <a:t>(124)</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4.19%</a:t>
                      </a:r>
                      <a:endParaRPr sz="900"/>
                    </a:p>
                    <a:p>
                      <a:pPr marL="0" marR="0" lvl="0" indent="0" algn="ctr" rtl="0">
                        <a:lnSpc>
                          <a:spcPct val="150000"/>
                        </a:lnSpc>
                        <a:spcBef>
                          <a:spcPts val="0"/>
                        </a:spcBef>
                        <a:spcAft>
                          <a:spcPts val="0"/>
                        </a:spcAft>
                        <a:buNone/>
                      </a:pPr>
                      <a:r>
                        <a:rPr lang="ko" sz="900"/>
                        <a:t>(41)</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55.52%</a:t>
                      </a:r>
                      <a:endParaRPr sz="900"/>
                    </a:p>
                    <a:p>
                      <a:pPr marL="0" marR="0" lvl="0" indent="0" algn="ctr" rtl="0">
                        <a:lnSpc>
                          <a:spcPct val="150000"/>
                        </a:lnSpc>
                        <a:spcBef>
                          <a:spcPts val="0"/>
                        </a:spcBef>
                        <a:spcAft>
                          <a:spcPts val="0"/>
                        </a:spcAft>
                        <a:buNone/>
                      </a:pPr>
                      <a:r>
                        <a:rPr lang="ko" sz="900"/>
                        <a:t>(543)</a:t>
                      </a:r>
                      <a:endParaRPr sz="900">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1"/>
                  </a:ext>
                </a:extLst>
              </a:tr>
              <a:tr h="585700">
                <a:tc>
                  <a:txBody>
                    <a:bodyPr/>
                    <a:lstStyle/>
                    <a:p>
                      <a:pPr marL="0" marR="0" lvl="0" indent="0" algn="ctr" rtl="0">
                        <a:spcBef>
                          <a:spcPts val="0"/>
                        </a:spcBef>
                        <a:spcAft>
                          <a:spcPts val="0"/>
                        </a:spcAft>
                        <a:buNone/>
                      </a:pPr>
                      <a:r>
                        <a:rPr lang="ko" sz="900"/>
                        <a:t>Random </a:t>
                      </a:r>
                      <a:endParaRPr sz="1100"/>
                    </a:p>
                    <a:p>
                      <a:pPr marL="0" marR="0" lvl="0" indent="0" algn="ctr" rtl="0">
                        <a:spcBef>
                          <a:spcPts val="0"/>
                        </a:spcBef>
                        <a:spcAft>
                          <a:spcPts val="0"/>
                        </a:spcAft>
                        <a:buNone/>
                      </a:pPr>
                      <a:r>
                        <a:rPr lang="ko" sz="900"/>
                        <a:t>Answer</a:t>
                      </a:r>
                      <a:endParaRPr sz="900">
                        <a:latin typeface="Times New Roman"/>
                        <a:ea typeface="Times New Roman"/>
                        <a:cs typeface="Times New Roman"/>
                        <a:sym typeface="Times New Roman"/>
                      </a:endParaRPr>
                    </a:p>
                  </a:txBody>
                  <a:tcPr marL="51425" marR="51425" marT="0" marB="0" anchor="ctr"/>
                </a:tc>
                <a:tc vMerge="1">
                  <a:txBody>
                    <a:bodyPr/>
                    <a:lstStyle/>
                    <a:p>
                      <a:endParaRPr lang="ko-KR"/>
                    </a:p>
                  </a:txBody>
                  <a:tcPr/>
                </a:tc>
                <a:tc>
                  <a:txBody>
                    <a:bodyPr/>
                    <a:lstStyle/>
                    <a:p>
                      <a:pPr marL="0" marR="0" lvl="0" indent="0" algn="ctr" rtl="0">
                        <a:lnSpc>
                          <a:spcPct val="150000"/>
                        </a:lnSpc>
                        <a:spcBef>
                          <a:spcPts val="0"/>
                        </a:spcBef>
                        <a:spcAft>
                          <a:spcPts val="0"/>
                        </a:spcAft>
                        <a:buNone/>
                      </a:pPr>
                      <a:r>
                        <a:rPr lang="ko" sz="900"/>
                        <a:t>473</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6.13%</a:t>
                      </a:r>
                      <a:endParaRPr sz="900"/>
                    </a:p>
                    <a:p>
                      <a:pPr marL="0" marR="0" lvl="0" indent="0" algn="ctr" rtl="0">
                        <a:lnSpc>
                          <a:spcPct val="150000"/>
                        </a:lnSpc>
                        <a:spcBef>
                          <a:spcPts val="0"/>
                        </a:spcBef>
                        <a:spcAft>
                          <a:spcPts val="0"/>
                        </a:spcAft>
                        <a:buNone/>
                      </a:pPr>
                      <a:r>
                        <a:rPr lang="ko" sz="900"/>
                        <a:t>(29)</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3.38%</a:t>
                      </a:r>
                      <a:endParaRPr sz="900"/>
                    </a:p>
                    <a:p>
                      <a:pPr marL="0" marR="0" lvl="0" indent="0" algn="ctr" rtl="0">
                        <a:lnSpc>
                          <a:spcPct val="150000"/>
                        </a:lnSpc>
                        <a:spcBef>
                          <a:spcPts val="0"/>
                        </a:spcBef>
                        <a:spcAft>
                          <a:spcPts val="0"/>
                        </a:spcAft>
                        <a:buNone/>
                      </a:pPr>
                      <a:r>
                        <a:rPr lang="ko" sz="900"/>
                        <a:t>(16)</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53.27%</a:t>
                      </a:r>
                      <a:endParaRPr sz="900"/>
                    </a:p>
                    <a:p>
                      <a:pPr marL="0" marR="0" lvl="0" indent="0" algn="ctr" rtl="0">
                        <a:lnSpc>
                          <a:spcPct val="150000"/>
                        </a:lnSpc>
                        <a:spcBef>
                          <a:spcPts val="0"/>
                        </a:spcBef>
                        <a:spcAft>
                          <a:spcPts val="0"/>
                        </a:spcAft>
                        <a:buNone/>
                      </a:pPr>
                      <a:r>
                        <a:rPr lang="ko" sz="900"/>
                        <a:t>(252)</a:t>
                      </a:r>
                      <a:endParaRPr sz="900">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2"/>
                  </a:ext>
                </a:extLst>
              </a:tr>
              <a:tr h="404925">
                <a:tc gridSpan="2">
                  <a:txBody>
                    <a:bodyPr/>
                    <a:lstStyle/>
                    <a:p>
                      <a:pPr marL="0" marR="0" lvl="0" indent="0" algn="ctr" rtl="0">
                        <a:lnSpc>
                          <a:spcPct val="150000"/>
                        </a:lnSpc>
                        <a:spcBef>
                          <a:spcPts val="0"/>
                        </a:spcBef>
                        <a:spcAft>
                          <a:spcPts val="0"/>
                        </a:spcAft>
                        <a:buNone/>
                      </a:pPr>
                      <a:r>
                        <a:rPr lang="ko" sz="900"/>
                        <a:t>Difference</a:t>
                      </a:r>
                      <a:endParaRPr sz="900">
                        <a:latin typeface="Times New Roman"/>
                        <a:ea typeface="Times New Roman"/>
                        <a:cs typeface="Times New Roman"/>
                        <a:sym typeface="Times New Roman"/>
                      </a:endParaRPr>
                    </a:p>
                  </a:txBody>
                  <a:tcPr marL="51425" marR="51425" marT="0" marB="0" anchor="ctr"/>
                </a:tc>
                <a:tc hMerge="1">
                  <a:txBody>
                    <a:bodyPr/>
                    <a:lstStyle/>
                    <a:p>
                      <a:endParaRPr lang="ko-KR"/>
                    </a:p>
                  </a:txBody>
                  <a:tcPr/>
                </a:tc>
                <a:tc>
                  <a:txBody>
                    <a:bodyPr/>
                    <a:lstStyle/>
                    <a:p>
                      <a:pPr marL="0" marR="0" lvl="0" indent="0" algn="ctr" rtl="0">
                        <a:lnSpc>
                          <a:spcPct val="150000"/>
                        </a:lnSpc>
                        <a:spcBef>
                          <a:spcPts val="0"/>
                        </a:spcBef>
                        <a:spcAft>
                          <a:spcPts val="0"/>
                        </a:spcAft>
                        <a:buNone/>
                      </a:pPr>
                      <a:r>
                        <a:rPr lang="ko" sz="900"/>
                        <a:t>505</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6.75%</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0.81%</a:t>
                      </a:r>
                      <a:endParaRPr sz="900">
                        <a:latin typeface="Times New Roman"/>
                        <a:ea typeface="Times New Roman"/>
                        <a:cs typeface="Times New Roman"/>
                        <a:sym typeface="Times New Roman"/>
                      </a:endParaRPr>
                    </a:p>
                  </a:txBody>
                  <a:tcPr marL="51425" marR="51425" marT="0" marB="0" anchor="ctr"/>
                </a:tc>
                <a:tc>
                  <a:txBody>
                    <a:bodyPr/>
                    <a:lstStyle/>
                    <a:p>
                      <a:pPr marL="0" marR="0" lvl="0" indent="0" algn="ctr" rtl="0">
                        <a:lnSpc>
                          <a:spcPct val="150000"/>
                        </a:lnSpc>
                        <a:spcBef>
                          <a:spcPts val="0"/>
                        </a:spcBef>
                        <a:spcAft>
                          <a:spcPts val="0"/>
                        </a:spcAft>
                        <a:buNone/>
                      </a:pPr>
                      <a:r>
                        <a:rPr lang="ko" sz="900"/>
                        <a:t>2.25%</a:t>
                      </a:r>
                      <a:endParaRPr sz="900">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3"/>
                  </a:ext>
                </a:extLst>
              </a:tr>
            </a:tbl>
          </a:graphicData>
        </a:graphic>
      </p:graphicFrame>
      <p:cxnSp>
        <p:nvCxnSpPr>
          <p:cNvPr id="986" name="Google Shape;986;p12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87" name="Google Shape;987;p121"/>
          <p:cNvSpPr txBox="1"/>
          <p:nvPr/>
        </p:nvSpPr>
        <p:spPr>
          <a:xfrm>
            <a:off x="61221" y="116402"/>
            <a:ext cx="50223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5. Model Accuracy &amp; Results</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graphicFrame>
        <p:nvGraphicFramePr>
          <p:cNvPr id="993" name="Google Shape;993;p122"/>
          <p:cNvGraphicFramePr/>
          <p:nvPr/>
        </p:nvGraphicFramePr>
        <p:xfrm>
          <a:off x="483616" y="743268"/>
          <a:ext cx="3000000" cy="3000000"/>
        </p:xfrm>
        <a:graphic>
          <a:graphicData uri="http://schemas.openxmlformats.org/drawingml/2006/table">
            <a:tbl>
              <a:tblPr firstRow="1" firstCol="1" bandRow="1">
                <a:noFill/>
                <a:tableStyleId>{4FD79F50-C166-4E4F-9417-3C3511D1BB09}</a:tableStyleId>
              </a:tblPr>
              <a:tblGrid>
                <a:gridCol w="1008975">
                  <a:extLst>
                    <a:ext uri="{9D8B030D-6E8A-4147-A177-3AD203B41FA5}">
                      <a16:colId xmlns:a16="http://schemas.microsoft.com/office/drawing/2014/main" val="20000"/>
                    </a:ext>
                  </a:extLst>
                </a:gridCol>
                <a:gridCol w="1057350">
                  <a:extLst>
                    <a:ext uri="{9D8B030D-6E8A-4147-A177-3AD203B41FA5}">
                      <a16:colId xmlns:a16="http://schemas.microsoft.com/office/drawing/2014/main" val="20001"/>
                    </a:ext>
                  </a:extLst>
                </a:gridCol>
                <a:gridCol w="1008975">
                  <a:extLst>
                    <a:ext uri="{9D8B030D-6E8A-4147-A177-3AD203B41FA5}">
                      <a16:colId xmlns:a16="http://schemas.microsoft.com/office/drawing/2014/main" val="20002"/>
                    </a:ext>
                  </a:extLst>
                </a:gridCol>
                <a:gridCol w="1008975">
                  <a:extLst>
                    <a:ext uri="{9D8B030D-6E8A-4147-A177-3AD203B41FA5}">
                      <a16:colId xmlns:a16="http://schemas.microsoft.com/office/drawing/2014/main" val="20003"/>
                    </a:ext>
                  </a:extLst>
                </a:gridCol>
                <a:gridCol w="631950">
                  <a:extLst>
                    <a:ext uri="{9D8B030D-6E8A-4147-A177-3AD203B41FA5}">
                      <a16:colId xmlns:a16="http://schemas.microsoft.com/office/drawing/2014/main" val="20004"/>
                    </a:ext>
                  </a:extLst>
                </a:gridCol>
                <a:gridCol w="633125">
                  <a:extLst>
                    <a:ext uri="{9D8B030D-6E8A-4147-A177-3AD203B41FA5}">
                      <a16:colId xmlns:a16="http://schemas.microsoft.com/office/drawing/2014/main" val="20005"/>
                    </a:ext>
                  </a:extLst>
                </a:gridCol>
                <a:gridCol w="633125">
                  <a:extLst>
                    <a:ext uri="{9D8B030D-6E8A-4147-A177-3AD203B41FA5}">
                      <a16:colId xmlns:a16="http://schemas.microsoft.com/office/drawing/2014/main" val="20006"/>
                    </a:ext>
                  </a:extLst>
                </a:gridCol>
              </a:tblGrid>
              <a:tr h="217125">
                <a:tc>
                  <a:txBody>
                    <a:bodyPr/>
                    <a:lstStyle/>
                    <a:p>
                      <a:pPr marL="0" marR="0" lvl="0" indent="139700" algn="ctr" rtl="0">
                        <a:lnSpc>
                          <a:spcPct val="95000"/>
                        </a:lnSpc>
                        <a:spcBef>
                          <a:spcPts val="0"/>
                        </a:spcBef>
                        <a:spcAft>
                          <a:spcPts val="0"/>
                        </a:spcAft>
                        <a:buNone/>
                      </a:pPr>
                      <a:r>
                        <a:rPr lang="ko" sz="800"/>
                        <a:t> </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Rhetoric Elements</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Upvoted</a:t>
                      </a:r>
                      <a:endParaRPr sz="800"/>
                    </a:p>
                    <a:p>
                      <a:pPr marL="0" marR="0" lvl="0" indent="139700" algn="ctr" rtl="0">
                        <a:lnSpc>
                          <a:spcPct val="115000"/>
                        </a:lnSpc>
                        <a:spcBef>
                          <a:spcPts val="0"/>
                        </a:spcBef>
                        <a:spcAft>
                          <a:spcPts val="0"/>
                        </a:spcAft>
                        <a:buNone/>
                      </a:pPr>
                      <a:r>
                        <a:rPr lang="ko" sz="800"/>
                        <a:t>Sentence</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Random</a:t>
                      </a:r>
                      <a:endParaRPr sz="800"/>
                    </a:p>
                    <a:p>
                      <a:pPr marL="0" marR="0" lvl="0" indent="139700" algn="ctr" rtl="0">
                        <a:lnSpc>
                          <a:spcPct val="115000"/>
                        </a:lnSpc>
                        <a:spcBef>
                          <a:spcPts val="0"/>
                        </a:spcBef>
                        <a:spcAft>
                          <a:spcPts val="0"/>
                        </a:spcAft>
                        <a:buNone/>
                      </a:pPr>
                      <a:r>
                        <a:rPr lang="ko" sz="800"/>
                        <a:t>Sentence</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t</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df</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Sig.</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0"/>
                  </a:ext>
                </a:extLst>
              </a:tr>
              <a:tr h="217125">
                <a:tc rowSpan="4">
                  <a:txBody>
                    <a:bodyPr/>
                    <a:lstStyle/>
                    <a:p>
                      <a:pPr marL="0" marR="0" lvl="0" indent="139700" algn="ctr" rtl="0">
                        <a:lnSpc>
                          <a:spcPct val="95000"/>
                        </a:lnSpc>
                        <a:spcBef>
                          <a:spcPts val="0"/>
                        </a:spcBef>
                        <a:spcAft>
                          <a:spcPts val="0"/>
                        </a:spcAft>
                        <a:buNone/>
                      </a:pPr>
                      <a:r>
                        <a:rPr lang="ko" sz="900"/>
                        <a:t>Ethos</a:t>
                      </a:r>
                      <a:endParaRPr sz="9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Borrowed Authority</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8.28%</a:t>
                      </a:r>
                      <a:br>
                        <a:rPr lang="ko" sz="800"/>
                      </a:br>
                      <a:r>
                        <a:rPr lang="ko" sz="800"/>
                        <a:t>(81)</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4.86%</a:t>
                      </a:r>
                      <a:br>
                        <a:rPr lang="ko" sz="800"/>
                      </a:br>
                      <a:r>
                        <a:rPr lang="ko" sz="800"/>
                        <a:t>(23)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.00</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1"/>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Expertise</a:t>
                      </a:r>
                      <a:r>
                        <a:rPr lang="ko" sz="800" baseline="30000"/>
                        <a:t>a</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4.60%</a:t>
                      </a:r>
                      <a:br>
                        <a:rPr lang="ko" sz="800"/>
                      </a:br>
                      <a:r>
                        <a:rPr lang="ko" sz="800"/>
                        <a:t>(45)</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1.27%</a:t>
                      </a:r>
                      <a:br>
                        <a:rPr lang="ko" sz="800"/>
                      </a:br>
                      <a:r>
                        <a:rPr lang="ko" sz="800"/>
                        <a:t>(6)</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N/A</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N/A</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N/A</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2"/>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Personal Experience</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0.00%</a:t>
                      </a:r>
                      <a:br>
                        <a:rPr lang="ko" sz="800"/>
                      </a:br>
                      <a:r>
                        <a:rPr lang="ko" sz="800"/>
                        <a:t>(0)</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0.00%</a:t>
                      </a:r>
                      <a:br>
                        <a:rPr lang="ko" sz="800"/>
                      </a:br>
                      <a:r>
                        <a:rPr lang="ko" sz="800"/>
                        <a:t>(0)</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3.22</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.00</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3"/>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Not ethos</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87.12%</a:t>
                      </a:r>
                      <a:br>
                        <a:rPr lang="ko" sz="800"/>
                      </a:br>
                      <a:r>
                        <a:rPr lang="ko" sz="800"/>
                        <a:t>(852)</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93.87</a:t>
                      </a:r>
                      <a:br>
                        <a:rPr lang="ko" sz="800"/>
                      </a:br>
                      <a:r>
                        <a:rPr lang="ko" sz="800"/>
                        <a:t>(444)</a:t>
                      </a:r>
                      <a:endParaRPr sz="800">
                        <a:latin typeface="Times New Roman"/>
                        <a:ea typeface="Times New Roman"/>
                        <a:cs typeface="Times New Roman"/>
                        <a:sym typeface="Times New Roman"/>
                      </a:endParaRPr>
                    </a:p>
                  </a:txBody>
                  <a:tcPr marL="9925" marR="38275" marT="0" marB="0" anchor="ctr"/>
                </a:tc>
                <a:tc gridSpan="3">
                  <a:txBody>
                    <a:bodyPr/>
                    <a:lstStyle/>
                    <a:p>
                      <a:pPr marL="0" marR="0" lvl="0" indent="139700" algn="ctr" rtl="0">
                        <a:lnSpc>
                          <a:spcPct val="115000"/>
                        </a:lnSpc>
                        <a:spcBef>
                          <a:spcPts val="0"/>
                        </a:spcBef>
                        <a:spcAft>
                          <a:spcPts val="0"/>
                        </a:spcAft>
                        <a:buNone/>
                      </a:pPr>
                      <a:r>
                        <a:rPr lang="ko" sz="800"/>
                        <a:t> </a:t>
                      </a:r>
                      <a:endParaRPr sz="800">
                        <a:latin typeface="Times New Roman"/>
                        <a:ea typeface="Times New Roman"/>
                        <a:cs typeface="Times New Roman"/>
                        <a:sym typeface="Times New Roman"/>
                      </a:endParaRPr>
                    </a:p>
                  </a:txBody>
                  <a:tcPr marL="9925" marR="38275" marT="0" marB="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04"/>
                  </a:ext>
                </a:extLst>
              </a:tr>
              <a:tr h="217125">
                <a:tc rowSpan="6">
                  <a:txBody>
                    <a:bodyPr/>
                    <a:lstStyle/>
                    <a:p>
                      <a:pPr marL="0" marR="0" lvl="0" indent="139700" algn="ctr" rtl="0">
                        <a:lnSpc>
                          <a:spcPct val="95000"/>
                        </a:lnSpc>
                        <a:spcBef>
                          <a:spcPts val="0"/>
                        </a:spcBef>
                        <a:spcAft>
                          <a:spcPts val="0"/>
                        </a:spcAft>
                        <a:buNone/>
                      </a:pPr>
                      <a:r>
                        <a:rPr lang="ko" sz="900"/>
                        <a:t>Pathos</a:t>
                      </a:r>
                      <a:endParaRPr sz="9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Cynicism/Sarcasm</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0.51%</a:t>
                      </a:r>
                      <a:br>
                        <a:rPr lang="ko" sz="800"/>
                      </a:br>
                      <a:r>
                        <a:rPr lang="ko" sz="800"/>
                        <a:t>(5)</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0.21%</a:t>
                      </a:r>
                      <a:br>
                        <a:rPr lang="ko" sz="800"/>
                      </a:br>
                      <a:r>
                        <a:rPr lang="ko" sz="800"/>
                        <a:t>(1)</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1.43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.08</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5"/>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Fear</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0.72%</a:t>
                      </a:r>
                      <a:br>
                        <a:rPr lang="ko" sz="800"/>
                      </a:br>
                      <a:r>
                        <a:rPr lang="ko" sz="800"/>
                        <a:t>(7)</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0.63%</a:t>
                      </a:r>
                      <a:br>
                        <a:rPr lang="ko" sz="800"/>
                      </a:br>
                      <a:r>
                        <a:rPr lang="ko" sz="800"/>
                        <a:t>(3)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1.65</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.05</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6"/>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Optimistic info</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0.41%</a:t>
                      </a:r>
                      <a:br>
                        <a:rPr lang="ko" sz="800"/>
                      </a:br>
                      <a:r>
                        <a:rPr lang="ko" sz="800"/>
                        <a:t>(4)</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1.06%</a:t>
                      </a:r>
                      <a:br>
                        <a:rPr lang="ko" sz="800"/>
                      </a:br>
                      <a:r>
                        <a:rPr lang="ko" sz="800"/>
                        <a:t>(5)</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-.28</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.39</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7"/>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Pessimistic info</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1.33%</a:t>
                      </a:r>
                      <a:br>
                        <a:rPr lang="ko" sz="800"/>
                      </a:br>
                      <a:r>
                        <a:rPr lang="ko" sz="800"/>
                        <a:t>(13)</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0.63%</a:t>
                      </a:r>
                      <a:br>
                        <a:rPr lang="ko" sz="800"/>
                      </a:br>
                      <a:r>
                        <a:rPr lang="ko" sz="800"/>
                        <a:t>(3)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2.09</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.02</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8"/>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Sad</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1.23%</a:t>
                      </a:r>
                      <a:br>
                        <a:rPr lang="ko" sz="800"/>
                      </a:br>
                      <a:r>
                        <a:rPr lang="ko" sz="800"/>
                        <a:t>(12)</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0.85%</a:t>
                      </a:r>
                      <a:br>
                        <a:rPr lang="ko" sz="800"/>
                      </a:br>
                      <a:r>
                        <a:rPr lang="ko" sz="800"/>
                        <a:t>(4)</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1.53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.07</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09"/>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Not Pathos</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95.81%</a:t>
                      </a:r>
                      <a:br>
                        <a:rPr lang="ko" sz="800"/>
                      </a:br>
                      <a:r>
                        <a:rPr lang="ko" sz="800"/>
                        <a:t>(937)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96.62%</a:t>
                      </a:r>
                      <a:br>
                        <a:rPr lang="ko" sz="800"/>
                      </a:br>
                      <a:r>
                        <a:rPr lang="ko" sz="800"/>
                        <a:t>(457)</a:t>
                      </a:r>
                      <a:endParaRPr sz="800">
                        <a:latin typeface="Times New Roman"/>
                        <a:ea typeface="Times New Roman"/>
                        <a:cs typeface="Times New Roman"/>
                        <a:sym typeface="Times New Roman"/>
                      </a:endParaRPr>
                    </a:p>
                  </a:txBody>
                  <a:tcPr marL="9925" marR="38275" marT="0" marB="0" anchor="ctr"/>
                </a:tc>
                <a:tc gridSpan="3">
                  <a:txBody>
                    <a:bodyPr/>
                    <a:lstStyle/>
                    <a:p>
                      <a:pPr marL="0" marR="0" lvl="0" indent="139700" algn="ctr" rtl="0">
                        <a:lnSpc>
                          <a:spcPct val="115000"/>
                        </a:lnSpc>
                        <a:spcBef>
                          <a:spcPts val="0"/>
                        </a:spcBef>
                        <a:spcAft>
                          <a:spcPts val="0"/>
                        </a:spcAft>
                        <a:buNone/>
                      </a:pPr>
                      <a:r>
                        <a:rPr lang="ko" sz="800"/>
                        <a:t> </a:t>
                      </a:r>
                      <a:endParaRPr sz="800">
                        <a:latin typeface="Times New Roman"/>
                        <a:ea typeface="Times New Roman"/>
                        <a:cs typeface="Times New Roman"/>
                        <a:sym typeface="Times New Roman"/>
                      </a:endParaRPr>
                    </a:p>
                  </a:txBody>
                  <a:tcPr marL="9925" marR="38275" marT="0" marB="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10"/>
                  </a:ext>
                </a:extLst>
              </a:tr>
              <a:tr h="217125">
                <a:tc rowSpan="5">
                  <a:txBody>
                    <a:bodyPr/>
                    <a:lstStyle/>
                    <a:p>
                      <a:pPr marL="0" marR="0" lvl="0" indent="139700" algn="ctr" rtl="0">
                        <a:lnSpc>
                          <a:spcPct val="95000"/>
                        </a:lnSpc>
                        <a:spcBef>
                          <a:spcPts val="0"/>
                        </a:spcBef>
                        <a:spcAft>
                          <a:spcPts val="0"/>
                        </a:spcAft>
                        <a:buNone/>
                      </a:pPr>
                      <a:r>
                        <a:rPr lang="ko" sz="900"/>
                        <a:t>Logos</a:t>
                      </a:r>
                      <a:endParaRPr sz="9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Example</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10.53%</a:t>
                      </a:r>
                      <a:br>
                        <a:rPr lang="ko" sz="800"/>
                      </a:br>
                      <a:r>
                        <a:rPr lang="ko" sz="800"/>
                        <a:t>(103)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16.07%</a:t>
                      </a:r>
                      <a:br>
                        <a:rPr lang="ko" sz="800"/>
                      </a:br>
                      <a:r>
                        <a:rPr lang="ko" sz="800"/>
                        <a:t>(76)</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1.23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.11</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11"/>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Fact</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21.68%</a:t>
                      </a:r>
                      <a:br>
                        <a:rPr lang="ko" sz="800"/>
                      </a:br>
                      <a:r>
                        <a:rPr lang="ko" sz="800"/>
                        <a:t>(212)</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19.87%</a:t>
                      </a:r>
                      <a:br>
                        <a:rPr lang="ko" sz="800"/>
                      </a:br>
                      <a:r>
                        <a:rPr lang="ko" sz="800"/>
                        <a:t>(94)</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3.13</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.00</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12"/>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Logical Reasoning</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9.30%</a:t>
                      </a:r>
                      <a:br>
                        <a:rPr lang="ko" sz="800"/>
                      </a:br>
                      <a:r>
                        <a:rPr lang="ko" sz="800"/>
                        <a:t>(91)</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8.88%</a:t>
                      </a:r>
                      <a:br>
                        <a:rPr lang="ko" sz="800"/>
                      </a:br>
                      <a:r>
                        <a:rPr lang="ko" sz="800"/>
                        <a:t>(42)</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.00</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13"/>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Statistics</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14.01%</a:t>
                      </a:r>
                      <a:br>
                        <a:rPr lang="ko" sz="800"/>
                      </a:br>
                      <a:r>
                        <a:rPr lang="ko" sz="800"/>
                        <a:t>(137)</a:t>
                      </a:r>
                      <a:endParaRPr sz="800">
                        <a:latin typeface="Times New Roman"/>
                        <a:ea typeface="Times New Roman"/>
                        <a:cs typeface="Times New Roman"/>
                        <a:sym typeface="Times New Roman"/>
                      </a:endParaRPr>
                    </a:p>
                  </a:txBody>
                  <a:tcPr marL="9925" marR="38275" marT="0" marB="0" anchor="ctr"/>
                </a:tc>
                <a:tc>
                  <a:txBody>
                    <a:bodyPr/>
                    <a:lstStyle/>
                    <a:p>
                      <a:pPr marL="0" marR="0" lvl="0" indent="0" algn="ctr" rtl="0">
                        <a:lnSpc>
                          <a:spcPct val="115000"/>
                        </a:lnSpc>
                        <a:spcBef>
                          <a:spcPts val="0"/>
                        </a:spcBef>
                        <a:spcAft>
                          <a:spcPts val="0"/>
                        </a:spcAft>
                        <a:buNone/>
                      </a:pPr>
                      <a:r>
                        <a:rPr lang="ko" sz="800"/>
                        <a:t>8.46%</a:t>
                      </a:r>
                      <a:br>
                        <a:rPr lang="ko" sz="800"/>
                      </a:br>
                      <a:r>
                        <a:rPr lang="ko" sz="800"/>
                        <a:t>(40)</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2.97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67</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.00</a:t>
                      </a:r>
                      <a:r>
                        <a:rPr lang="ko" sz="800" baseline="30000"/>
                        <a:t>***</a:t>
                      </a:r>
                      <a:endParaRPr sz="800">
                        <a:latin typeface="Times New Roman"/>
                        <a:ea typeface="Times New Roman"/>
                        <a:cs typeface="Times New Roman"/>
                        <a:sym typeface="Times New Roman"/>
                      </a:endParaRPr>
                    </a:p>
                  </a:txBody>
                  <a:tcPr marL="9925" marR="38275" marT="0" marB="0" anchor="ctr"/>
                </a:tc>
                <a:extLst>
                  <a:ext uri="{0D108BD9-81ED-4DB2-BD59-A6C34878D82A}">
                    <a16:rowId xmlns:a16="http://schemas.microsoft.com/office/drawing/2014/main" val="10014"/>
                  </a:ext>
                </a:extLst>
              </a:tr>
              <a:tr h="217125">
                <a:tc vMerge="1">
                  <a:txBody>
                    <a:bodyPr/>
                    <a:lstStyle/>
                    <a:p>
                      <a:endParaRPr lang="ko-KR"/>
                    </a:p>
                  </a:txBody>
                  <a:tcPr/>
                </a:tc>
                <a:tc>
                  <a:txBody>
                    <a:bodyPr/>
                    <a:lstStyle/>
                    <a:p>
                      <a:pPr marL="0" marR="0" lvl="0" indent="139700" algn="ctr" rtl="0">
                        <a:lnSpc>
                          <a:spcPct val="115000"/>
                        </a:lnSpc>
                        <a:spcBef>
                          <a:spcPts val="0"/>
                        </a:spcBef>
                        <a:spcAft>
                          <a:spcPts val="0"/>
                        </a:spcAft>
                        <a:buNone/>
                      </a:pPr>
                      <a:r>
                        <a:rPr lang="ko" sz="800"/>
                        <a:t>Not Logos</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44.48%</a:t>
                      </a:r>
                      <a:br>
                        <a:rPr lang="ko" sz="800"/>
                      </a:br>
                      <a:r>
                        <a:rPr lang="ko" sz="800"/>
                        <a:t>(435)</a:t>
                      </a:r>
                      <a:endParaRPr sz="800">
                        <a:latin typeface="Times New Roman"/>
                        <a:ea typeface="Times New Roman"/>
                        <a:cs typeface="Times New Roman"/>
                        <a:sym typeface="Times New Roman"/>
                      </a:endParaRPr>
                    </a:p>
                  </a:txBody>
                  <a:tcPr marL="9925" marR="38275" marT="0" marB="0" anchor="ctr"/>
                </a:tc>
                <a:tc>
                  <a:txBody>
                    <a:bodyPr/>
                    <a:lstStyle/>
                    <a:p>
                      <a:pPr marL="0" marR="0" lvl="0" indent="139700" algn="ctr" rtl="0">
                        <a:lnSpc>
                          <a:spcPct val="115000"/>
                        </a:lnSpc>
                        <a:spcBef>
                          <a:spcPts val="0"/>
                        </a:spcBef>
                        <a:spcAft>
                          <a:spcPts val="0"/>
                        </a:spcAft>
                        <a:buNone/>
                      </a:pPr>
                      <a:r>
                        <a:rPr lang="ko" sz="800"/>
                        <a:t>46.72%</a:t>
                      </a:r>
                      <a:br>
                        <a:rPr lang="ko" sz="800"/>
                      </a:br>
                      <a:r>
                        <a:rPr lang="ko" sz="800"/>
                        <a:t>(221)</a:t>
                      </a:r>
                      <a:endParaRPr sz="800">
                        <a:latin typeface="Times New Roman"/>
                        <a:ea typeface="Times New Roman"/>
                        <a:cs typeface="Times New Roman"/>
                        <a:sym typeface="Times New Roman"/>
                      </a:endParaRPr>
                    </a:p>
                  </a:txBody>
                  <a:tcPr marL="9925" marR="38275" marT="0" marB="0" anchor="ctr"/>
                </a:tc>
                <a:tc gridSpan="3">
                  <a:txBody>
                    <a:bodyPr/>
                    <a:lstStyle/>
                    <a:p>
                      <a:pPr marL="0" marR="0" lvl="0" indent="139700" algn="ctr" rtl="0">
                        <a:lnSpc>
                          <a:spcPct val="115000"/>
                        </a:lnSpc>
                        <a:spcBef>
                          <a:spcPts val="0"/>
                        </a:spcBef>
                        <a:spcAft>
                          <a:spcPts val="0"/>
                        </a:spcAft>
                        <a:buNone/>
                      </a:pPr>
                      <a:r>
                        <a:rPr lang="ko" sz="800"/>
                        <a:t> </a:t>
                      </a:r>
                      <a:endParaRPr sz="800">
                        <a:latin typeface="Times New Roman"/>
                        <a:ea typeface="Times New Roman"/>
                        <a:cs typeface="Times New Roman"/>
                        <a:sym typeface="Times New Roman"/>
                      </a:endParaRPr>
                    </a:p>
                  </a:txBody>
                  <a:tcPr marL="9925" marR="38275" marT="0" marB="0" anchor="ctr"/>
                </a:tc>
                <a:tc hMerge="1">
                  <a:txBody>
                    <a:bodyPr/>
                    <a:lstStyle/>
                    <a:p>
                      <a:endParaRPr lang="ko-KR"/>
                    </a:p>
                  </a:txBody>
                  <a:tcPr/>
                </a:tc>
                <a:tc hMerge="1">
                  <a:txBody>
                    <a:bodyPr/>
                    <a:lstStyle/>
                    <a:p>
                      <a:endParaRPr lang="ko-KR"/>
                    </a:p>
                  </a:txBody>
                  <a:tcPr/>
                </a:tc>
                <a:extLst>
                  <a:ext uri="{0D108BD9-81ED-4DB2-BD59-A6C34878D82A}">
                    <a16:rowId xmlns:a16="http://schemas.microsoft.com/office/drawing/2014/main" val="10015"/>
                  </a:ext>
                </a:extLst>
              </a:tr>
            </a:tbl>
          </a:graphicData>
        </a:graphic>
      </p:graphicFrame>
      <p:sp>
        <p:nvSpPr>
          <p:cNvPr id="994" name="Google Shape;994;p122"/>
          <p:cNvSpPr/>
          <p:nvPr/>
        </p:nvSpPr>
        <p:spPr>
          <a:xfrm>
            <a:off x="6528918" y="4245626"/>
            <a:ext cx="2304300" cy="531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Times New Roman"/>
              <a:buNone/>
            </a:pPr>
            <a:r>
              <a:rPr lang="ko" sz="800" b="0" i="0" u="none" strike="noStrike" cap="none">
                <a:solidFill>
                  <a:schemeClr val="dk1"/>
                </a:solidFill>
                <a:latin typeface="Times New Roman"/>
                <a:ea typeface="Times New Roman"/>
                <a:cs typeface="Times New Roman"/>
                <a:sym typeface="Times New Roman"/>
              </a:rPr>
              <a:t>Note: * </a:t>
            </a:r>
            <a:r>
              <a:rPr lang="ko" sz="800" b="0" i="1" u="none" strike="noStrike" cap="none">
                <a:solidFill>
                  <a:schemeClr val="dk1"/>
                </a:solidFill>
                <a:latin typeface="Times New Roman"/>
                <a:ea typeface="Times New Roman"/>
                <a:cs typeface="Times New Roman"/>
                <a:sym typeface="Times New Roman"/>
              </a:rPr>
              <a:t>p</a:t>
            </a:r>
            <a:r>
              <a:rPr lang="ko" sz="800" b="0" i="0" u="none" strike="noStrike" cap="none">
                <a:solidFill>
                  <a:schemeClr val="dk1"/>
                </a:solidFill>
                <a:latin typeface="Times New Roman"/>
                <a:ea typeface="Times New Roman"/>
                <a:cs typeface="Times New Roman"/>
                <a:sym typeface="Times New Roman"/>
              </a:rPr>
              <a:t> &lt; 0.05, ** </a:t>
            </a:r>
            <a:r>
              <a:rPr lang="ko" sz="800" b="0" i="1" u="none" strike="noStrike" cap="none">
                <a:solidFill>
                  <a:schemeClr val="dk1"/>
                </a:solidFill>
                <a:latin typeface="Times New Roman"/>
                <a:ea typeface="Times New Roman"/>
                <a:cs typeface="Times New Roman"/>
                <a:sym typeface="Times New Roman"/>
              </a:rPr>
              <a:t>p</a:t>
            </a:r>
            <a:r>
              <a:rPr lang="ko" sz="800" b="0" i="0" u="none" strike="noStrike" cap="none">
                <a:solidFill>
                  <a:schemeClr val="dk1"/>
                </a:solidFill>
                <a:latin typeface="Times New Roman"/>
                <a:ea typeface="Times New Roman"/>
                <a:cs typeface="Times New Roman"/>
                <a:sym typeface="Times New Roman"/>
              </a:rPr>
              <a:t> &lt; 0.01, *** </a:t>
            </a:r>
            <a:r>
              <a:rPr lang="ko" sz="800" b="0" i="1" u="none" strike="noStrike" cap="none">
                <a:solidFill>
                  <a:schemeClr val="dk1"/>
                </a:solidFill>
                <a:latin typeface="Times New Roman"/>
                <a:ea typeface="Times New Roman"/>
                <a:cs typeface="Times New Roman"/>
                <a:sym typeface="Times New Roman"/>
              </a:rPr>
              <a:t>p</a:t>
            </a:r>
            <a:r>
              <a:rPr lang="ko" sz="800" b="0" i="0" u="none" strike="noStrike" cap="none">
                <a:solidFill>
                  <a:schemeClr val="dk1"/>
                </a:solidFill>
                <a:latin typeface="Times New Roman"/>
                <a:ea typeface="Times New Roman"/>
                <a:cs typeface="Times New Roman"/>
                <a:sym typeface="Times New Roman"/>
              </a:rPr>
              <a:t> &lt; 0.001, bold font: 0.05 &lt;</a:t>
            </a:r>
            <a:r>
              <a:rPr lang="ko" sz="800" b="0" i="1" u="none" strike="noStrike" cap="none">
                <a:solidFill>
                  <a:schemeClr val="dk1"/>
                </a:solidFill>
                <a:latin typeface="Times New Roman"/>
                <a:ea typeface="Times New Roman"/>
                <a:cs typeface="Times New Roman"/>
                <a:sym typeface="Times New Roman"/>
              </a:rPr>
              <a:t> p </a:t>
            </a:r>
            <a:r>
              <a:rPr lang="ko" sz="800" b="0" i="0" u="none" strike="noStrike" cap="none">
                <a:solidFill>
                  <a:schemeClr val="dk1"/>
                </a:solidFill>
                <a:latin typeface="Times New Roman"/>
                <a:ea typeface="Times New Roman"/>
                <a:cs typeface="Times New Roman"/>
                <a:sym typeface="Times New Roman"/>
              </a:rPr>
              <a:t>&lt; 0.1.</a:t>
            </a:r>
            <a:endParaRPr sz="1100"/>
          </a:p>
          <a:p>
            <a:pPr marL="0" marR="0" lvl="0" indent="0" algn="l" rtl="0">
              <a:lnSpc>
                <a:spcPct val="100000"/>
              </a:lnSpc>
              <a:spcBef>
                <a:spcPts val="0"/>
              </a:spcBef>
              <a:spcAft>
                <a:spcPts val="0"/>
              </a:spcAft>
              <a:buClr>
                <a:schemeClr val="dk1"/>
              </a:buClr>
              <a:buSzPts val="800"/>
              <a:buFont typeface="Times New Roman"/>
              <a:buNone/>
            </a:pPr>
            <a:r>
              <a:rPr lang="ko" sz="800" b="0" i="0" u="none" strike="noStrike" cap="none">
                <a:solidFill>
                  <a:schemeClr val="dk1"/>
                </a:solidFill>
                <a:latin typeface="Times New Roman"/>
                <a:ea typeface="Times New Roman"/>
                <a:cs typeface="Times New Roman"/>
                <a:sym typeface="Times New Roman"/>
              </a:rPr>
              <a:t>There is a difference between the sentence units, but not between the answer units,  so a t-test is not possible</a:t>
            </a:r>
            <a:r>
              <a:rPr lang="ko" sz="800" b="0" i="0" u="none" strike="noStrike" cap="none">
                <a:solidFill>
                  <a:schemeClr val="dk1"/>
                </a:solidFill>
                <a:latin typeface="Malgun Gothic"/>
                <a:ea typeface="Malgun Gothic"/>
                <a:cs typeface="Malgun Gothic"/>
                <a:sym typeface="Malgun Gothic"/>
              </a:rPr>
              <a:t> </a:t>
            </a:r>
            <a:endParaRPr sz="800" b="0" i="0" u="none" strike="noStrike" cap="none">
              <a:solidFill>
                <a:schemeClr val="dk1"/>
              </a:solidFill>
              <a:latin typeface="Arial"/>
              <a:ea typeface="Arial"/>
              <a:cs typeface="Arial"/>
              <a:sym typeface="Arial"/>
            </a:endParaRPr>
          </a:p>
        </p:txBody>
      </p:sp>
      <p:cxnSp>
        <p:nvCxnSpPr>
          <p:cNvPr id="995" name="Google Shape;995;p12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996" name="Google Shape;996;p122"/>
          <p:cNvSpPr txBox="1"/>
          <p:nvPr/>
        </p:nvSpPr>
        <p:spPr>
          <a:xfrm>
            <a:off x="61222" y="116402"/>
            <a:ext cx="4887900" cy="522900"/>
          </a:xfrm>
          <a:prstGeom prst="rect">
            <a:avLst/>
          </a:prstGeom>
          <a:noFill/>
          <a:ln>
            <a:noFill/>
          </a:ln>
        </p:spPr>
        <p:txBody>
          <a:bodyPr spcFirstLastPara="1" wrap="square" lIns="68575" tIns="34275" rIns="68575" bIns="34275" anchor="t" anchorCtr="0">
            <a:normAutofit fontScale="92500"/>
          </a:bodyPr>
          <a:lstStyle/>
          <a:p>
            <a:pPr marL="0" marR="0" lvl="0" indent="0" algn="l" rtl="0">
              <a:spcBef>
                <a:spcPts val="0"/>
              </a:spcBef>
              <a:spcAft>
                <a:spcPts val="0"/>
              </a:spcAft>
              <a:buClr>
                <a:schemeClr val="dk1"/>
              </a:buClr>
              <a:buSzPct val="100000"/>
              <a:buFont typeface="Malgun Gothic"/>
              <a:buNone/>
            </a:pPr>
            <a:r>
              <a:rPr lang="ko" sz="2400" b="1">
                <a:solidFill>
                  <a:schemeClr val="dk1"/>
                </a:solidFill>
                <a:latin typeface="Malgun Gothic"/>
                <a:ea typeface="Malgun Gothic"/>
                <a:cs typeface="Malgun Gothic"/>
                <a:sym typeface="Malgun Gothic"/>
              </a:rPr>
              <a:t>6. Results of Paired Sample T-test</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23"/>
          <p:cNvSpPr/>
          <p:nvPr/>
        </p:nvSpPr>
        <p:spPr>
          <a:xfrm>
            <a:off x="1226100" y="854644"/>
            <a:ext cx="6822600" cy="3184800"/>
          </a:xfrm>
          <a:prstGeom prst="round2DiagRect">
            <a:avLst>
              <a:gd name="adj1" fmla="val 16667"/>
              <a:gd name="adj2" fmla="val 0"/>
            </a:avLst>
          </a:prstGeom>
          <a:solidFill>
            <a:srgbClr val="DDEAF6"/>
          </a:solidFill>
          <a:ln w="1270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215900" marR="0" lvl="0" indent="-215900" algn="l" rtl="0">
              <a:lnSpc>
                <a:spcPct val="160000"/>
              </a:lnSpc>
              <a:spcBef>
                <a:spcPts val="0"/>
              </a:spcBef>
              <a:spcAft>
                <a:spcPts val="0"/>
              </a:spcAft>
              <a:buClr>
                <a:schemeClr val="dk1"/>
              </a:buClr>
              <a:buSzPts val="1400"/>
              <a:buFont typeface="Noto Sans Symbols"/>
              <a:buChar char="✔"/>
            </a:pPr>
            <a:r>
              <a:rPr lang="ko" sz="1400">
                <a:solidFill>
                  <a:schemeClr val="dk1"/>
                </a:solidFill>
                <a:latin typeface="Times New Roman"/>
                <a:ea typeface="Times New Roman"/>
                <a:cs typeface="Times New Roman"/>
                <a:sym typeface="Times New Roman"/>
              </a:rPr>
              <a:t>The present study used a large language model to automatically extract rhetorical elements in cancer information and found differences between the most upvoted answers and random answers. The uses of ethos and logos were significantly different between answer groups, while there was no difference in pathos. </a:t>
            </a:r>
            <a:endParaRPr sz="1100"/>
          </a:p>
          <a:p>
            <a:pPr marL="215900" marR="0" lvl="0" indent="-215900" algn="l" rtl="0">
              <a:lnSpc>
                <a:spcPct val="160000"/>
              </a:lnSpc>
              <a:spcBef>
                <a:spcPts val="0"/>
              </a:spcBef>
              <a:spcAft>
                <a:spcPts val="0"/>
              </a:spcAft>
              <a:buClr>
                <a:schemeClr val="dk1"/>
              </a:buClr>
              <a:buSzPts val="1400"/>
              <a:buFont typeface="Noto Sans Symbols"/>
              <a:buChar char="✔"/>
            </a:pPr>
            <a:r>
              <a:rPr lang="ko" sz="1400">
                <a:solidFill>
                  <a:schemeClr val="dk1"/>
                </a:solidFill>
                <a:latin typeface="Times New Roman"/>
                <a:ea typeface="Times New Roman"/>
                <a:cs typeface="Times New Roman"/>
                <a:sym typeface="Times New Roman"/>
              </a:rPr>
              <a:t>As developed herein, our model demonstrated the feasibility of determining whether or not rhetorical elements could be analyzed with a large language model. Furthermore, we observed that fine-tuning the dataset improved overall performance compared to the base model.</a:t>
            </a:r>
            <a:endParaRPr sz="1400">
              <a:solidFill>
                <a:schemeClr val="dk1"/>
              </a:solidFill>
              <a:latin typeface="Times New Roman"/>
              <a:ea typeface="Times New Roman"/>
              <a:cs typeface="Times New Roman"/>
              <a:sym typeface="Times New Roman"/>
            </a:endParaRPr>
          </a:p>
        </p:txBody>
      </p:sp>
      <p:cxnSp>
        <p:nvCxnSpPr>
          <p:cNvPr id="1003" name="Google Shape;1003;p12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1004" name="Google Shape;1004;p123"/>
          <p:cNvSpPr txBox="1"/>
          <p:nvPr/>
        </p:nvSpPr>
        <p:spPr>
          <a:xfrm>
            <a:off x="61222" y="116402"/>
            <a:ext cx="21237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7. Conclusion</a:t>
            </a:r>
            <a:endParaRPr sz="2400" b="1">
              <a:solidFill>
                <a:schemeClr val="dk1"/>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p:nvPr/>
        </p:nvSpPr>
        <p:spPr>
          <a:xfrm>
            <a:off x="0" y="297638"/>
            <a:ext cx="49776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3. 산업내에서의 데이터 직군 - 취준생 관점</a:t>
            </a:r>
            <a:endParaRPr sz="1800" b="1">
              <a:solidFill>
                <a:srgbClr val="7F7F7F"/>
              </a:solidFill>
              <a:latin typeface="Trebuchet MS"/>
              <a:ea typeface="Trebuchet MS"/>
              <a:cs typeface="Trebuchet MS"/>
              <a:sym typeface="Trebuchet MS"/>
            </a:endParaRPr>
          </a:p>
        </p:txBody>
      </p:sp>
      <p:graphicFrame>
        <p:nvGraphicFramePr>
          <p:cNvPr id="157" name="Google Shape;157;p25"/>
          <p:cNvGraphicFramePr/>
          <p:nvPr/>
        </p:nvGraphicFramePr>
        <p:xfrm>
          <a:off x="210525" y="1447988"/>
          <a:ext cx="3000000" cy="3000000"/>
        </p:xfrm>
        <a:graphic>
          <a:graphicData uri="http://schemas.openxmlformats.org/drawingml/2006/table">
            <a:tbl>
              <a:tblPr>
                <a:noFill/>
                <a:tableStyleId>{31B83DA8-79E8-4004-B42E-A442DD5604FE}</a:tableStyleId>
              </a:tblPr>
              <a:tblGrid>
                <a:gridCol w="12858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gridCol w="1285875">
                  <a:extLst>
                    <a:ext uri="{9D8B030D-6E8A-4147-A177-3AD203B41FA5}">
                      <a16:colId xmlns:a16="http://schemas.microsoft.com/office/drawing/2014/main" val="20005"/>
                    </a:ext>
                  </a:extLst>
                </a:gridCol>
              </a:tblGrid>
              <a:tr h="723675">
                <a:tc>
                  <a:txBody>
                    <a:bodyPr/>
                    <a:lstStyle/>
                    <a:p>
                      <a:pPr marL="0" lvl="0" indent="0" algn="ctr" rtl="0">
                        <a:spcBef>
                          <a:spcPts val="0"/>
                        </a:spcBef>
                        <a:spcAft>
                          <a:spcPts val="0"/>
                        </a:spcAft>
                        <a:buNone/>
                      </a:pPr>
                      <a:endParaRPr sz="1100"/>
                    </a:p>
                  </a:txBody>
                  <a:tcPr marL="68575" marR="68575" marT="68575" marB="68575" anchor="ctr"/>
                </a:tc>
                <a:tc>
                  <a:txBody>
                    <a:bodyPr/>
                    <a:lstStyle/>
                    <a:p>
                      <a:pPr marL="0" lvl="0" indent="0" algn="ctr" rtl="0">
                        <a:spcBef>
                          <a:spcPts val="0"/>
                        </a:spcBef>
                        <a:spcAft>
                          <a:spcPts val="0"/>
                        </a:spcAft>
                        <a:buNone/>
                      </a:pPr>
                      <a:r>
                        <a:rPr lang="ko" sz="1100"/>
                        <a:t>급여</a:t>
                      </a:r>
                      <a:endParaRPr sz="1100"/>
                    </a:p>
                  </a:txBody>
                  <a:tcPr marL="68575" marR="68575" marT="68575" marB="68575" anchor="ctr"/>
                </a:tc>
                <a:tc>
                  <a:txBody>
                    <a:bodyPr/>
                    <a:lstStyle/>
                    <a:p>
                      <a:pPr marL="0" lvl="0" indent="0" algn="ctr" rtl="0">
                        <a:spcBef>
                          <a:spcPts val="0"/>
                        </a:spcBef>
                        <a:spcAft>
                          <a:spcPts val="0"/>
                        </a:spcAft>
                        <a:buNone/>
                      </a:pPr>
                      <a:r>
                        <a:rPr lang="ko" sz="1100"/>
                        <a:t>문화</a:t>
                      </a:r>
                      <a:endParaRPr sz="1100"/>
                    </a:p>
                  </a:txBody>
                  <a:tcPr marL="68575" marR="68575" marT="68575" marB="68575" anchor="ctr"/>
                </a:tc>
                <a:tc>
                  <a:txBody>
                    <a:bodyPr/>
                    <a:lstStyle/>
                    <a:p>
                      <a:pPr marL="0" lvl="0" indent="0" algn="ctr" rtl="0">
                        <a:spcBef>
                          <a:spcPts val="0"/>
                        </a:spcBef>
                        <a:spcAft>
                          <a:spcPts val="0"/>
                        </a:spcAft>
                        <a:buNone/>
                      </a:pPr>
                      <a:r>
                        <a:rPr lang="ko" sz="1100"/>
                        <a:t>장점</a:t>
                      </a:r>
                      <a:endParaRPr sz="1100"/>
                    </a:p>
                  </a:txBody>
                  <a:tcPr marL="68575" marR="68575" marT="68575" marB="68575" anchor="ctr"/>
                </a:tc>
                <a:tc>
                  <a:txBody>
                    <a:bodyPr/>
                    <a:lstStyle/>
                    <a:p>
                      <a:pPr marL="0" lvl="0" indent="0" algn="ctr" rtl="0">
                        <a:spcBef>
                          <a:spcPts val="0"/>
                        </a:spcBef>
                        <a:spcAft>
                          <a:spcPts val="0"/>
                        </a:spcAft>
                        <a:buNone/>
                      </a:pPr>
                      <a:r>
                        <a:rPr lang="ko" sz="1100"/>
                        <a:t>단점</a:t>
                      </a:r>
                      <a:endParaRPr sz="1100"/>
                    </a:p>
                  </a:txBody>
                  <a:tcPr marL="68575" marR="68575" marT="68575" marB="68575" anchor="ctr"/>
                </a:tc>
                <a:tc>
                  <a:txBody>
                    <a:bodyPr/>
                    <a:lstStyle/>
                    <a:p>
                      <a:pPr marL="0" lvl="0" indent="0" algn="ctr" rtl="0">
                        <a:spcBef>
                          <a:spcPts val="0"/>
                        </a:spcBef>
                        <a:spcAft>
                          <a:spcPts val="0"/>
                        </a:spcAft>
                        <a:buNone/>
                      </a:pPr>
                      <a:r>
                        <a:rPr lang="ko" sz="1100"/>
                        <a:t>비고</a:t>
                      </a:r>
                      <a:endParaRPr sz="1100"/>
                    </a:p>
                  </a:txBody>
                  <a:tcPr marL="68575" marR="68575" marT="68575" marB="68575" anchor="ctr"/>
                </a:tc>
                <a:extLst>
                  <a:ext uri="{0D108BD9-81ED-4DB2-BD59-A6C34878D82A}">
                    <a16:rowId xmlns:a16="http://schemas.microsoft.com/office/drawing/2014/main" val="10000"/>
                  </a:ext>
                </a:extLst>
              </a:tr>
              <a:tr h="723675">
                <a:tc>
                  <a:txBody>
                    <a:bodyPr/>
                    <a:lstStyle/>
                    <a:p>
                      <a:pPr marL="0" lvl="0" indent="0" algn="ctr" rtl="0">
                        <a:spcBef>
                          <a:spcPts val="0"/>
                        </a:spcBef>
                        <a:spcAft>
                          <a:spcPts val="0"/>
                        </a:spcAft>
                        <a:buNone/>
                      </a:pPr>
                      <a:r>
                        <a:rPr lang="ko" sz="1100"/>
                        <a:t>스타트업</a:t>
                      </a:r>
                      <a:endParaRPr sz="1100"/>
                    </a:p>
                  </a:txBody>
                  <a:tcPr marL="68575" marR="68575" marT="68575" marB="68575" anchor="ctr"/>
                </a:tc>
                <a:tc>
                  <a:txBody>
                    <a:bodyPr/>
                    <a:lstStyle/>
                    <a:p>
                      <a:pPr marL="0" lvl="0" indent="0" algn="ctr" rtl="0">
                        <a:spcBef>
                          <a:spcPts val="0"/>
                        </a:spcBef>
                        <a:spcAft>
                          <a:spcPts val="0"/>
                        </a:spcAft>
                        <a:buNone/>
                      </a:pPr>
                      <a:r>
                        <a:rPr lang="ko" sz="1100"/>
                        <a:t>낮음</a:t>
                      </a:r>
                      <a:endParaRPr sz="1100"/>
                    </a:p>
                    <a:p>
                      <a:pPr marL="0" lvl="0" indent="0" algn="ctr" rtl="0">
                        <a:spcBef>
                          <a:spcPts val="0"/>
                        </a:spcBef>
                        <a:spcAft>
                          <a:spcPts val="0"/>
                        </a:spcAft>
                        <a:buNone/>
                      </a:pPr>
                      <a:r>
                        <a:rPr lang="ko" sz="1100"/>
                        <a:t>-&gt; 많은 이직</a:t>
                      </a:r>
                      <a:endParaRPr sz="1100"/>
                    </a:p>
                  </a:txBody>
                  <a:tcPr marL="68575" marR="68575" marT="68575" marB="68575" anchor="ctr"/>
                </a:tc>
                <a:tc>
                  <a:txBody>
                    <a:bodyPr/>
                    <a:lstStyle/>
                    <a:p>
                      <a:pPr marL="0" lvl="0" indent="0" algn="ctr" rtl="0">
                        <a:spcBef>
                          <a:spcPts val="0"/>
                        </a:spcBef>
                        <a:spcAft>
                          <a:spcPts val="0"/>
                        </a:spcAft>
                        <a:buNone/>
                      </a:pPr>
                      <a:r>
                        <a:rPr lang="ko" sz="1100"/>
                        <a:t>개방적</a:t>
                      </a:r>
                      <a:endParaRPr sz="1100"/>
                    </a:p>
                    <a:p>
                      <a:pPr marL="0" lvl="0" indent="0" algn="ctr" rtl="0">
                        <a:spcBef>
                          <a:spcPts val="0"/>
                        </a:spcBef>
                        <a:spcAft>
                          <a:spcPts val="0"/>
                        </a:spcAft>
                        <a:buNone/>
                      </a:pPr>
                      <a:r>
                        <a:rPr lang="ko" sz="1100"/>
                        <a:t>경력중심</a:t>
                      </a:r>
                      <a:endParaRPr sz="1100"/>
                    </a:p>
                  </a:txBody>
                  <a:tcPr marL="68575" marR="68575" marT="68575" marB="68575" anchor="ctr"/>
                </a:tc>
                <a:tc>
                  <a:txBody>
                    <a:bodyPr/>
                    <a:lstStyle/>
                    <a:p>
                      <a:pPr marL="0" lvl="0" indent="0" algn="ctr" rtl="0">
                        <a:spcBef>
                          <a:spcPts val="0"/>
                        </a:spcBef>
                        <a:spcAft>
                          <a:spcPts val="0"/>
                        </a:spcAft>
                        <a:buNone/>
                      </a:pPr>
                      <a:r>
                        <a:rPr lang="ko" sz="1100"/>
                        <a:t>기회가 많다</a:t>
                      </a:r>
                      <a:endParaRPr sz="1100"/>
                    </a:p>
                  </a:txBody>
                  <a:tcPr marL="68575" marR="68575" marT="68575" marB="68575" anchor="ctr"/>
                </a:tc>
                <a:tc>
                  <a:txBody>
                    <a:bodyPr/>
                    <a:lstStyle/>
                    <a:p>
                      <a:pPr marL="0" lvl="0" indent="0" algn="ctr" rtl="0">
                        <a:spcBef>
                          <a:spcPts val="0"/>
                        </a:spcBef>
                        <a:spcAft>
                          <a:spcPts val="0"/>
                        </a:spcAft>
                        <a:buNone/>
                      </a:pPr>
                      <a:r>
                        <a:rPr lang="ko" sz="1100"/>
                        <a:t>일이 많다</a:t>
                      </a:r>
                      <a:endParaRPr sz="1100"/>
                    </a:p>
                    <a:p>
                      <a:pPr marL="0" lvl="0" indent="0" algn="ctr" rtl="0">
                        <a:spcBef>
                          <a:spcPts val="0"/>
                        </a:spcBef>
                        <a:spcAft>
                          <a:spcPts val="0"/>
                        </a:spcAft>
                        <a:buNone/>
                      </a:pPr>
                      <a:r>
                        <a:rPr lang="ko" sz="1100"/>
                        <a:t>회의가 많다</a:t>
                      </a:r>
                      <a:endParaRPr sz="1100"/>
                    </a:p>
                  </a:txBody>
                  <a:tcPr marL="68575" marR="68575" marT="68575" marB="68575" anchor="ctr"/>
                </a:tc>
                <a:tc rowSpan="2">
                  <a:txBody>
                    <a:bodyPr/>
                    <a:lstStyle/>
                    <a:p>
                      <a:pPr marL="0" lvl="0" indent="0" algn="ctr" rtl="0">
                        <a:spcBef>
                          <a:spcPts val="0"/>
                        </a:spcBef>
                        <a:spcAft>
                          <a:spcPts val="0"/>
                        </a:spcAft>
                        <a:buNone/>
                      </a:pPr>
                      <a:r>
                        <a:rPr lang="ko" sz="1100"/>
                        <a:t>누군가에겐</a:t>
                      </a:r>
                      <a:endParaRPr sz="1100"/>
                    </a:p>
                    <a:p>
                      <a:pPr marL="0" lvl="0" indent="0" algn="ctr" rtl="0">
                        <a:spcBef>
                          <a:spcPts val="0"/>
                        </a:spcBef>
                        <a:spcAft>
                          <a:spcPts val="0"/>
                        </a:spcAft>
                        <a:buNone/>
                      </a:pPr>
                      <a:r>
                        <a:rPr lang="ko" sz="1100"/>
                        <a:t>장점이 단점으로</a:t>
                      </a:r>
                      <a:endParaRPr sz="1100"/>
                    </a:p>
                    <a:p>
                      <a:pPr marL="0" lvl="0" indent="0" algn="ctr" rtl="0">
                        <a:spcBef>
                          <a:spcPts val="0"/>
                        </a:spcBef>
                        <a:spcAft>
                          <a:spcPts val="0"/>
                        </a:spcAft>
                        <a:buNone/>
                      </a:pPr>
                      <a:r>
                        <a:rPr lang="ko" sz="1100"/>
                        <a:t>단점이 장점으로</a:t>
                      </a:r>
                      <a:endParaRPr sz="1100"/>
                    </a:p>
                  </a:txBody>
                  <a:tcPr marL="68575" marR="68575" marT="68575" marB="68575" anchor="ctr"/>
                </a:tc>
                <a:extLst>
                  <a:ext uri="{0D108BD9-81ED-4DB2-BD59-A6C34878D82A}">
                    <a16:rowId xmlns:a16="http://schemas.microsoft.com/office/drawing/2014/main" val="10001"/>
                  </a:ext>
                </a:extLst>
              </a:tr>
              <a:tr h="723675">
                <a:tc>
                  <a:txBody>
                    <a:bodyPr/>
                    <a:lstStyle/>
                    <a:p>
                      <a:pPr marL="0" lvl="0" indent="0" algn="ctr" rtl="0">
                        <a:spcBef>
                          <a:spcPts val="0"/>
                        </a:spcBef>
                        <a:spcAft>
                          <a:spcPts val="0"/>
                        </a:spcAft>
                        <a:buNone/>
                      </a:pPr>
                      <a:r>
                        <a:rPr lang="ko" sz="1100">
                          <a:solidFill>
                            <a:schemeClr val="dk1"/>
                          </a:solidFill>
                        </a:rPr>
                        <a:t>대기업</a:t>
                      </a:r>
                      <a:endParaRPr sz="1100"/>
                    </a:p>
                  </a:txBody>
                  <a:tcPr marL="68575" marR="68575" marT="68575" marB="68575" anchor="ctr"/>
                </a:tc>
                <a:tc>
                  <a:txBody>
                    <a:bodyPr/>
                    <a:lstStyle/>
                    <a:p>
                      <a:pPr marL="0" lvl="0" indent="0" algn="ctr" rtl="0">
                        <a:spcBef>
                          <a:spcPts val="0"/>
                        </a:spcBef>
                        <a:spcAft>
                          <a:spcPts val="0"/>
                        </a:spcAft>
                        <a:buNone/>
                      </a:pPr>
                      <a:r>
                        <a:rPr lang="ko" sz="1100"/>
                        <a:t>높음</a:t>
                      </a:r>
                      <a:endParaRPr sz="1100"/>
                    </a:p>
                    <a:p>
                      <a:pPr marL="0" lvl="0" indent="0" algn="ctr" rtl="0">
                        <a:spcBef>
                          <a:spcPts val="0"/>
                        </a:spcBef>
                        <a:spcAft>
                          <a:spcPts val="0"/>
                        </a:spcAft>
                        <a:buNone/>
                      </a:pPr>
                      <a:r>
                        <a:rPr lang="ko" sz="1100"/>
                        <a:t>-&gt; 상한이 정해짐</a:t>
                      </a:r>
                      <a:endParaRPr sz="1100"/>
                    </a:p>
                  </a:txBody>
                  <a:tcPr marL="68575" marR="68575" marT="68575" marB="68575" anchor="ctr"/>
                </a:tc>
                <a:tc>
                  <a:txBody>
                    <a:bodyPr/>
                    <a:lstStyle/>
                    <a:p>
                      <a:pPr marL="0" lvl="0" indent="0" algn="ctr" rtl="0">
                        <a:spcBef>
                          <a:spcPts val="0"/>
                        </a:spcBef>
                        <a:spcAft>
                          <a:spcPts val="0"/>
                        </a:spcAft>
                        <a:buNone/>
                      </a:pPr>
                      <a:r>
                        <a:rPr lang="ko" sz="1100"/>
                        <a:t>보수적/폐쇄적</a:t>
                      </a:r>
                      <a:endParaRPr sz="1100"/>
                    </a:p>
                    <a:p>
                      <a:pPr marL="0" lvl="0" indent="0" algn="ctr" rtl="0">
                        <a:spcBef>
                          <a:spcPts val="0"/>
                        </a:spcBef>
                        <a:spcAft>
                          <a:spcPts val="0"/>
                        </a:spcAft>
                        <a:buNone/>
                      </a:pPr>
                      <a:r>
                        <a:rPr lang="ko" sz="1100"/>
                        <a:t>공채중심</a:t>
                      </a:r>
                      <a:endParaRPr sz="1100"/>
                    </a:p>
                  </a:txBody>
                  <a:tcPr marL="68575" marR="68575" marT="68575" marB="68575" anchor="ctr"/>
                </a:tc>
                <a:tc>
                  <a:txBody>
                    <a:bodyPr/>
                    <a:lstStyle/>
                    <a:p>
                      <a:pPr marL="0" lvl="0" indent="0" algn="ctr" rtl="0">
                        <a:spcBef>
                          <a:spcPts val="0"/>
                        </a:spcBef>
                        <a:spcAft>
                          <a:spcPts val="0"/>
                        </a:spcAft>
                        <a:buNone/>
                      </a:pPr>
                      <a:r>
                        <a:rPr lang="ko" sz="1100"/>
                        <a:t>일이 규격화</a:t>
                      </a:r>
                      <a:endParaRPr sz="1100"/>
                    </a:p>
                    <a:p>
                      <a:pPr marL="0" lvl="0" indent="0" algn="ctr" rtl="0">
                        <a:spcBef>
                          <a:spcPts val="0"/>
                        </a:spcBef>
                        <a:spcAft>
                          <a:spcPts val="0"/>
                        </a:spcAft>
                        <a:buNone/>
                      </a:pPr>
                      <a:r>
                        <a:rPr lang="ko" sz="1100"/>
                        <a:t>안정성</a:t>
                      </a:r>
                      <a:endParaRPr sz="1100"/>
                    </a:p>
                  </a:txBody>
                  <a:tcPr marL="68575" marR="68575" marT="68575" marB="68575" anchor="ctr"/>
                </a:tc>
                <a:tc>
                  <a:txBody>
                    <a:bodyPr/>
                    <a:lstStyle/>
                    <a:p>
                      <a:pPr marL="0" lvl="0" indent="0" algn="ctr" rtl="0">
                        <a:spcBef>
                          <a:spcPts val="0"/>
                        </a:spcBef>
                        <a:spcAft>
                          <a:spcPts val="0"/>
                        </a:spcAft>
                        <a:buNone/>
                      </a:pPr>
                      <a:r>
                        <a:rPr lang="ko" sz="1100"/>
                        <a:t>기회의 한계</a:t>
                      </a:r>
                      <a:endParaRPr sz="1100"/>
                    </a:p>
                  </a:txBody>
                  <a:tcPr marL="68575" marR="68575" marT="68575" marB="68575" anchor="ctr"/>
                </a:tc>
                <a:tc vMerge="1">
                  <a:txBody>
                    <a:bodyPr/>
                    <a:lstStyle/>
                    <a:p>
                      <a:endParaRPr lang="ko-K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cxnSp>
        <p:nvCxnSpPr>
          <p:cNvPr id="1009" name="Google Shape;1009;p124"/>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1010" name="Google Shape;1010;p124"/>
          <p:cNvSpPr txBox="1"/>
          <p:nvPr/>
        </p:nvSpPr>
        <p:spPr>
          <a:xfrm>
            <a:off x="61221" y="116402"/>
            <a:ext cx="22083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8. Application</a:t>
            </a:r>
            <a:endParaRPr sz="2400" b="1">
              <a:solidFill>
                <a:schemeClr val="dk1"/>
              </a:solidFill>
              <a:latin typeface="Malgun Gothic"/>
              <a:ea typeface="Malgun Gothic"/>
              <a:cs typeface="Malgun Gothic"/>
              <a:sym typeface="Malgun Gothic"/>
            </a:endParaRPr>
          </a:p>
        </p:txBody>
      </p:sp>
      <p:pic>
        <p:nvPicPr>
          <p:cNvPr id="1011" name="Google Shape;1011;p124"/>
          <p:cNvPicPr preferRelativeResize="0"/>
          <p:nvPr/>
        </p:nvPicPr>
        <p:blipFill rotWithShape="1">
          <a:blip r:embed="rId3">
            <a:alphaModFix/>
          </a:blip>
          <a:srcRect/>
          <a:stretch/>
        </p:blipFill>
        <p:spPr>
          <a:xfrm>
            <a:off x="1074200" y="1225153"/>
            <a:ext cx="2786063" cy="2693194"/>
          </a:xfrm>
          <a:prstGeom prst="rect">
            <a:avLst/>
          </a:prstGeom>
          <a:noFill/>
          <a:ln>
            <a:noFill/>
          </a:ln>
        </p:spPr>
      </p:pic>
      <p:sp>
        <p:nvSpPr>
          <p:cNvPr id="1012" name="Google Shape;1012;p124"/>
          <p:cNvSpPr txBox="1"/>
          <p:nvPr/>
        </p:nvSpPr>
        <p:spPr>
          <a:xfrm>
            <a:off x="5040984" y="2226952"/>
            <a:ext cx="26796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300" b="1">
                <a:solidFill>
                  <a:schemeClr val="dk1"/>
                </a:solidFill>
                <a:latin typeface="Malgun Gothic"/>
                <a:ea typeface="Malgun Gothic"/>
                <a:cs typeface="Malgun Gothic"/>
                <a:sym typeface="Malgun Gothic"/>
              </a:rPr>
              <a:t>Persuasion &amp; AI</a:t>
            </a:r>
            <a:endParaRPr sz="2300" b="1">
              <a:solidFill>
                <a:schemeClr val="dk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p:nvPr/>
        </p:nvSpPr>
        <p:spPr>
          <a:xfrm>
            <a:off x="0" y="297638"/>
            <a:ext cx="49776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3. 산업내에서의 데이터 직군 - 취준생 관점</a:t>
            </a:r>
            <a:endParaRPr sz="1800" b="1">
              <a:solidFill>
                <a:srgbClr val="7F7F7F"/>
              </a:solidFill>
              <a:latin typeface="Trebuchet MS"/>
              <a:ea typeface="Trebuchet MS"/>
              <a:cs typeface="Trebuchet MS"/>
              <a:sym typeface="Trebuchet MS"/>
            </a:endParaRPr>
          </a:p>
        </p:txBody>
      </p:sp>
      <p:graphicFrame>
        <p:nvGraphicFramePr>
          <p:cNvPr id="164" name="Google Shape;164;p26"/>
          <p:cNvGraphicFramePr/>
          <p:nvPr/>
        </p:nvGraphicFramePr>
        <p:xfrm>
          <a:off x="420469" y="1857356"/>
          <a:ext cx="3000000" cy="3000000"/>
        </p:xfrm>
        <a:graphic>
          <a:graphicData uri="http://schemas.openxmlformats.org/drawingml/2006/table">
            <a:tbl>
              <a:tblPr>
                <a:noFill/>
                <a:tableStyleId>{31B83DA8-79E8-4004-B42E-A442DD5604FE}</a:tableStyleId>
              </a:tblPr>
              <a:tblGrid>
                <a:gridCol w="12858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tblGrid>
              <a:tr h="285750">
                <a:tc>
                  <a:txBody>
                    <a:bodyPr/>
                    <a:lstStyle/>
                    <a:p>
                      <a:pPr marL="0" lvl="0" indent="0" algn="ctr" rtl="0">
                        <a:spcBef>
                          <a:spcPts val="0"/>
                        </a:spcBef>
                        <a:spcAft>
                          <a:spcPts val="0"/>
                        </a:spcAft>
                        <a:buNone/>
                      </a:pPr>
                      <a:endParaRPr sz="1100"/>
                    </a:p>
                  </a:txBody>
                  <a:tcPr marL="68575" marR="68575" marT="68575" marB="68575" anchor="ctr"/>
                </a:tc>
                <a:tc>
                  <a:txBody>
                    <a:bodyPr/>
                    <a:lstStyle/>
                    <a:p>
                      <a:pPr marL="0" lvl="0" indent="0" algn="ctr" rtl="0">
                        <a:spcBef>
                          <a:spcPts val="0"/>
                        </a:spcBef>
                        <a:spcAft>
                          <a:spcPts val="0"/>
                        </a:spcAft>
                        <a:buNone/>
                      </a:pPr>
                      <a:r>
                        <a:rPr lang="ko" sz="1100"/>
                        <a:t>특징</a:t>
                      </a:r>
                      <a:endParaRPr sz="1100"/>
                    </a:p>
                  </a:txBody>
                  <a:tcPr marL="68575" marR="68575" marT="68575" marB="68575" anchor="ctr"/>
                </a:tc>
                <a:tc>
                  <a:txBody>
                    <a:bodyPr/>
                    <a:lstStyle/>
                    <a:p>
                      <a:pPr marL="0" lvl="0" indent="0" algn="ctr" rtl="0">
                        <a:spcBef>
                          <a:spcPts val="0"/>
                        </a:spcBef>
                        <a:spcAft>
                          <a:spcPts val="0"/>
                        </a:spcAft>
                        <a:buNone/>
                      </a:pPr>
                      <a:r>
                        <a:rPr lang="ko" sz="1100"/>
                        <a:t>공채여부</a:t>
                      </a:r>
                      <a:endParaRPr sz="1100"/>
                    </a:p>
                  </a:txBody>
                  <a:tcPr marL="68575" marR="68575" marT="68575" marB="68575" anchor="ctr"/>
                </a:tc>
                <a:tc>
                  <a:txBody>
                    <a:bodyPr/>
                    <a:lstStyle/>
                    <a:p>
                      <a:pPr marL="0" lvl="0" indent="0" algn="ctr" rtl="0">
                        <a:spcBef>
                          <a:spcPts val="0"/>
                        </a:spcBef>
                        <a:spcAft>
                          <a:spcPts val="0"/>
                        </a:spcAft>
                        <a:buNone/>
                      </a:pPr>
                      <a:r>
                        <a:rPr lang="ko" sz="1100"/>
                        <a:t>선호 직군</a:t>
                      </a:r>
                      <a:endParaRPr sz="1100"/>
                    </a:p>
                  </a:txBody>
                  <a:tcPr marL="68575" marR="68575" marT="68575" marB="68575" anchor="ctr"/>
                </a:tc>
                <a:tc>
                  <a:txBody>
                    <a:bodyPr/>
                    <a:lstStyle/>
                    <a:p>
                      <a:pPr marL="0" lvl="0" indent="0" algn="ctr" rtl="0">
                        <a:spcBef>
                          <a:spcPts val="0"/>
                        </a:spcBef>
                        <a:spcAft>
                          <a:spcPts val="0"/>
                        </a:spcAft>
                        <a:buNone/>
                      </a:pPr>
                      <a:r>
                        <a:rPr lang="ko" sz="1100"/>
                        <a:t>선호 기술</a:t>
                      </a:r>
                      <a:endParaRPr sz="1100"/>
                    </a:p>
                  </a:txBody>
                  <a:tcPr marL="68575" marR="68575" marT="68575" marB="68575" anchor="ctr"/>
                </a:tc>
                <a:extLst>
                  <a:ext uri="{0D108BD9-81ED-4DB2-BD59-A6C34878D82A}">
                    <a16:rowId xmlns:a16="http://schemas.microsoft.com/office/drawing/2014/main" val="10000"/>
                  </a:ext>
                </a:extLst>
              </a:tr>
              <a:tr h="285750">
                <a:tc>
                  <a:txBody>
                    <a:bodyPr/>
                    <a:lstStyle/>
                    <a:p>
                      <a:pPr marL="0" lvl="0" indent="0" algn="ctr" rtl="0">
                        <a:spcBef>
                          <a:spcPts val="0"/>
                        </a:spcBef>
                        <a:spcAft>
                          <a:spcPts val="0"/>
                        </a:spcAft>
                        <a:buNone/>
                      </a:pPr>
                      <a:r>
                        <a:rPr lang="ko" sz="1100"/>
                        <a:t>금융</a:t>
                      </a:r>
                      <a:endParaRPr sz="1100"/>
                    </a:p>
                  </a:txBody>
                  <a:tcPr marL="68575" marR="68575" marT="68575" marB="68575" anchor="ctr"/>
                </a:tc>
                <a:tc>
                  <a:txBody>
                    <a:bodyPr/>
                    <a:lstStyle/>
                    <a:p>
                      <a:pPr marL="0" lvl="0" indent="0" algn="ctr" rtl="0">
                        <a:spcBef>
                          <a:spcPts val="0"/>
                        </a:spcBef>
                        <a:spcAft>
                          <a:spcPts val="0"/>
                        </a:spcAft>
                        <a:buNone/>
                      </a:pPr>
                      <a:r>
                        <a:rPr lang="ko" sz="1100"/>
                        <a:t>보수적</a:t>
                      </a:r>
                      <a:endParaRPr sz="1100"/>
                    </a:p>
                  </a:txBody>
                  <a:tcPr marL="68575" marR="68575" marT="68575" marB="68575" anchor="ctr"/>
                </a:tc>
                <a:tc>
                  <a:txBody>
                    <a:bodyPr/>
                    <a:lstStyle/>
                    <a:p>
                      <a:pPr marL="0" lvl="0" indent="0" algn="ctr" rtl="0">
                        <a:spcBef>
                          <a:spcPts val="0"/>
                        </a:spcBef>
                        <a:spcAft>
                          <a:spcPts val="0"/>
                        </a:spcAft>
                        <a:buNone/>
                      </a:pPr>
                      <a:r>
                        <a:rPr lang="ko" sz="1100"/>
                        <a:t>X(있긴하나..)</a:t>
                      </a:r>
                      <a:endParaRPr sz="1100"/>
                    </a:p>
                  </a:txBody>
                  <a:tcPr marL="68575" marR="68575" marT="68575" marB="68575" anchor="ctr"/>
                </a:tc>
                <a:tc>
                  <a:txBody>
                    <a:bodyPr/>
                    <a:lstStyle/>
                    <a:p>
                      <a:pPr marL="0" lvl="0" indent="0" algn="ctr" rtl="0">
                        <a:spcBef>
                          <a:spcPts val="0"/>
                        </a:spcBef>
                        <a:spcAft>
                          <a:spcPts val="0"/>
                        </a:spcAft>
                        <a:buNone/>
                      </a:pPr>
                      <a:r>
                        <a:rPr lang="ko" sz="1100"/>
                        <a:t>DS,DE</a:t>
                      </a:r>
                      <a:endParaRPr sz="1100"/>
                    </a:p>
                  </a:txBody>
                  <a:tcPr marL="68575" marR="68575" marT="68575" marB="68575" anchor="ctr"/>
                </a:tc>
                <a:tc>
                  <a:txBody>
                    <a:bodyPr/>
                    <a:lstStyle/>
                    <a:p>
                      <a:pPr marL="0" lvl="0" indent="0" algn="ctr" rtl="0">
                        <a:spcBef>
                          <a:spcPts val="0"/>
                        </a:spcBef>
                        <a:spcAft>
                          <a:spcPts val="0"/>
                        </a:spcAft>
                        <a:buNone/>
                      </a:pPr>
                      <a:r>
                        <a:rPr lang="ko" sz="1100"/>
                        <a:t>ML,NLP,CV</a:t>
                      </a:r>
                      <a:endParaRPr sz="1100"/>
                    </a:p>
                  </a:txBody>
                  <a:tcPr marL="68575" marR="68575" marT="68575" marB="68575" anchor="ctr"/>
                </a:tc>
                <a:extLst>
                  <a:ext uri="{0D108BD9-81ED-4DB2-BD59-A6C34878D82A}">
                    <a16:rowId xmlns:a16="http://schemas.microsoft.com/office/drawing/2014/main" val="10001"/>
                  </a:ext>
                </a:extLst>
              </a:tr>
              <a:tr h="285750">
                <a:tc>
                  <a:txBody>
                    <a:bodyPr/>
                    <a:lstStyle/>
                    <a:p>
                      <a:pPr marL="0" lvl="0" indent="0" algn="ctr" rtl="0">
                        <a:spcBef>
                          <a:spcPts val="0"/>
                        </a:spcBef>
                        <a:spcAft>
                          <a:spcPts val="0"/>
                        </a:spcAft>
                        <a:buNone/>
                      </a:pPr>
                      <a:r>
                        <a:rPr lang="ko" sz="1100"/>
                        <a:t>제조</a:t>
                      </a:r>
                      <a:endParaRPr sz="1100"/>
                    </a:p>
                  </a:txBody>
                  <a:tcPr marL="68575" marR="68575" marT="68575" marB="68575" anchor="ctr"/>
                </a:tc>
                <a:tc>
                  <a:txBody>
                    <a:bodyPr/>
                    <a:lstStyle/>
                    <a:p>
                      <a:pPr marL="0" lvl="0" indent="0" algn="ctr" rtl="0">
                        <a:spcBef>
                          <a:spcPts val="0"/>
                        </a:spcBef>
                        <a:spcAft>
                          <a:spcPts val="0"/>
                        </a:spcAft>
                        <a:buNone/>
                      </a:pPr>
                      <a:r>
                        <a:rPr lang="ko" sz="1100"/>
                        <a:t>적용의 제한</a:t>
                      </a:r>
                      <a:endParaRPr sz="1100"/>
                    </a:p>
                  </a:txBody>
                  <a:tcPr marL="68575" marR="68575" marT="68575" marB="68575" anchor="ctr"/>
                </a:tc>
                <a:tc>
                  <a:txBody>
                    <a:bodyPr/>
                    <a:lstStyle/>
                    <a:p>
                      <a:pPr marL="0" lvl="0" indent="0" algn="ctr" rtl="0">
                        <a:spcBef>
                          <a:spcPts val="0"/>
                        </a:spcBef>
                        <a:spcAft>
                          <a:spcPts val="0"/>
                        </a:spcAft>
                        <a:buNone/>
                      </a:pPr>
                      <a:r>
                        <a:rPr lang="ko" sz="1100"/>
                        <a:t>O</a:t>
                      </a:r>
                      <a:endParaRPr sz="1100"/>
                    </a:p>
                  </a:txBody>
                  <a:tcPr marL="68575" marR="68575" marT="68575" marB="68575" anchor="ctr"/>
                </a:tc>
                <a:tc>
                  <a:txBody>
                    <a:bodyPr/>
                    <a:lstStyle/>
                    <a:p>
                      <a:pPr marL="0" lvl="0" indent="0" algn="ctr" rtl="0">
                        <a:spcBef>
                          <a:spcPts val="0"/>
                        </a:spcBef>
                        <a:spcAft>
                          <a:spcPts val="0"/>
                        </a:spcAft>
                        <a:buNone/>
                      </a:pPr>
                      <a:r>
                        <a:rPr lang="ko" sz="1100"/>
                        <a:t>DS,DE</a:t>
                      </a:r>
                      <a:endParaRPr sz="1100"/>
                    </a:p>
                  </a:txBody>
                  <a:tcPr marL="68575" marR="68575" marT="68575" marB="68575" anchor="ctr"/>
                </a:tc>
                <a:tc>
                  <a:txBody>
                    <a:bodyPr/>
                    <a:lstStyle/>
                    <a:p>
                      <a:pPr marL="0" lvl="0" indent="0" algn="ctr" rtl="0">
                        <a:spcBef>
                          <a:spcPts val="0"/>
                        </a:spcBef>
                        <a:spcAft>
                          <a:spcPts val="0"/>
                        </a:spcAft>
                        <a:buNone/>
                      </a:pPr>
                      <a:r>
                        <a:rPr lang="ko" sz="1100"/>
                        <a:t>ML,CV</a:t>
                      </a:r>
                      <a:endParaRPr sz="1100"/>
                    </a:p>
                  </a:txBody>
                  <a:tcPr marL="68575" marR="68575" marT="68575" marB="68575" anchor="ctr"/>
                </a:tc>
                <a:extLst>
                  <a:ext uri="{0D108BD9-81ED-4DB2-BD59-A6C34878D82A}">
                    <a16:rowId xmlns:a16="http://schemas.microsoft.com/office/drawing/2014/main" val="10002"/>
                  </a:ext>
                </a:extLst>
              </a:tr>
              <a:tr h="285750">
                <a:tc>
                  <a:txBody>
                    <a:bodyPr/>
                    <a:lstStyle/>
                    <a:p>
                      <a:pPr marL="0" lvl="0" indent="0" algn="ctr" rtl="0">
                        <a:spcBef>
                          <a:spcPts val="0"/>
                        </a:spcBef>
                        <a:spcAft>
                          <a:spcPts val="0"/>
                        </a:spcAft>
                        <a:buNone/>
                      </a:pPr>
                      <a:r>
                        <a:rPr lang="ko" sz="1100"/>
                        <a:t>유통</a:t>
                      </a:r>
                      <a:endParaRPr sz="1100"/>
                    </a:p>
                  </a:txBody>
                  <a:tcPr marL="68575" marR="68575" marT="68575" marB="68575" anchor="ctr"/>
                </a:tc>
                <a:tc>
                  <a:txBody>
                    <a:bodyPr/>
                    <a:lstStyle/>
                    <a:p>
                      <a:pPr marL="0" lvl="0" indent="0" algn="ctr" rtl="0">
                        <a:spcBef>
                          <a:spcPts val="0"/>
                        </a:spcBef>
                        <a:spcAft>
                          <a:spcPts val="0"/>
                        </a:spcAft>
                        <a:buNone/>
                      </a:pPr>
                      <a:r>
                        <a:rPr lang="ko" sz="1100"/>
                        <a:t>데이터 적재/속도 빠름</a:t>
                      </a:r>
                      <a:endParaRPr sz="1100"/>
                    </a:p>
                  </a:txBody>
                  <a:tcPr marL="68575" marR="68575" marT="68575" marB="68575" anchor="ctr"/>
                </a:tc>
                <a:tc>
                  <a:txBody>
                    <a:bodyPr/>
                    <a:lstStyle/>
                    <a:p>
                      <a:pPr marL="0" lvl="0" indent="0" algn="ctr" rtl="0">
                        <a:spcBef>
                          <a:spcPts val="0"/>
                        </a:spcBef>
                        <a:spcAft>
                          <a:spcPts val="0"/>
                        </a:spcAft>
                        <a:buNone/>
                      </a:pPr>
                      <a:r>
                        <a:rPr lang="ko" sz="1100"/>
                        <a:t>O</a:t>
                      </a:r>
                      <a:endParaRPr sz="1100"/>
                    </a:p>
                  </a:txBody>
                  <a:tcPr marL="68575" marR="68575" marT="68575" marB="68575" anchor="ctr"/>
                </a:tc>
                <a:tc>
                  <a:txBody>
                    <a:bodyPr/>
                    <a:lstStyle/>
                    <a:p>
                      <a:pPr marL="0" lvl="0" indent="0" algn="ctr" rtl="0">
                        <a:spcBef>
                          <a:spcPts val="0"/>
                        </a:spcBef>
                        <a:spcAft>
                          <a:spcPts val="0"/>
                        </a:spcAft>
                        <a:buNone/>
                      </a:pPr>
                      <a:r>
                        <a:rPr lang="ko" sz="1100"/>
                        <a:t>DA,DS</a:t>
                      </a:r>
                      <a:endParaRPr sz="1100"/>
                    </a:p>
                  </a:txBody>
                  <a:tcPr marL="68575" marR="68575" marT="68575" marB="68575" anchor="ctr"/>
                </a:tc>
                <a:tc>
                  <a:txBody>
                    <a:bodyPr/>
                    <a:lstStyle/>
                    <a:p>
                      <a:pPr marL="0" lvl="0" indent="0" algn="ctr" rtl="0">
                        <a:spcBef>
                          <a:spcPts val="0"/>
                        </a:spcBef>
                        <a:spcAft>
                          <a:spcPts val="0"/>
                        </a:spcAft>
                        <a:buNone/>
                      </a:pPr>
                      <a:r>
                        <a:rPr lang="ko" sz="1100"/>
                        <a:t>ML,NLP,CV</a:t>
                      </a:r>
                      <a:endParaRPr sz="1100"/>
                    </a:p>
                  </a:txBody>
                  <a:tcPr marL="68575" marR="68575" marT="68575" marB="68575" anchor="ctr"/>
                </a:tc>
                <a:extLst>
                  <a:ext uri="{0D108BD9-81ED-4DB2-BD59-A6C34878D82A}">
                    <a16:rowId xmlns:a16="http://schemas.microsoft.com/office/drawing/2014/main" val="10003"/>
                  </a:ext>
                </a:extLst>
              </a:tr>
              <a:tr h="285750">
                <a:tc>
                  <a:txBody>
                    <a:bodyPr/>
                    <a:lstStyle/>
                    <a:p>
                      <a:pPr marL="0" lvl="0" indent="0" algn="ctr" rtl="0">
                        <a:spcBef>
                          <a:spcPts val="0"/>
                        </a:spcBef>
                        <a:spcAft>
                          <a:spcPts val="0"/>
                        </a:spcAft>
                        <a:buNone/>
                      </a:pPr>
                      <a:r>
                        <a:rPr lang="ko" sz="1100"/>
                        <a:t>의료제약</a:t>
                      </a:r>
                      <a:endParaRPr sz="1100"/>
                    </a:p>
                  </a:txBody>
                  <a:tcPr marL="68575" marR="68575" marT="68575" marB="68575" anchor="ctr"/>
                </a:tc>
                <a:tc>
                  <a:txBody>
                    <a:bodyPr/>
                    <a:lstStyle/>
                    <a:p>
                      <a:pPr marL="0" lvl="0" indent="0" algn="ctr" rtl="0">
                        <a:spcBef>
                          <a:spcPts val="0"/>
                        </a:spcBef>
                        <a:spcAft>
                          <a:spcPts val="0"/>
                        </a:spcAft>
                        <a:buNone/>
                      </a:pPr>
                      <a:r>
                        <a:rPr lang="ko" sz="1100"/>
                        <a:t>바이오 데이터</a:t>
                      </a:r>
                      <a:endParaRPr sz="1100"/>
                    </a:p>
                  </a:txBody>
                  <a:tcPr marL="68575" marR="68575" marT="68575" marB="68575" anchor="ctr"/>
                </a:tc>
                <a:tc>
                  <a:txBody>
                    <a:bodyPr/>
                    <a:lstStyle/>
                    <a:p>
                      <a:pPr marL="0" lvl="0" indent="0" algn="ctr" rtl="0">
                        <a:spcBef>
                          <a:spcPts val="0"/>
                        </a:spcBef>
                        <a:spcAft>
                          <a:spcPts val="0"/>
                        </a:spcAft>
                        <a:buNone/>
                      </a:pPr>
                      <a:r>
                        <a:rPr lang="ko" sz="1100"/>
                        <a:t>X</a:t>
                      </a:r>
                      <a:endParaRPr sz="1100"/>
                    </a:p>
                  </a:txBody>
                  <a:tcPr marL="68575" marR="68575" marT="68575" marB="68575" anchor="ctr"/>
                </a:tc>
                <a:tc>
                  <a:txBody>
                    <a:bodyPr/>
                    <a:lstStyle/>
                    <a:p>
                      <a:pPr marL="0" lvl="0" indent="0" algn="ctr" rtl="0">
                        <a:spcBef>
                          <a:spcPts val="0"/>
                        </a:spcBef>
                        <a:spcAft>
                          <a:spcPts val="0"/>
                        </a:spcAft>
                        <a:buNone/>
                      </a:pPr>
                      <a:r>
                        <a:rPr lang="ko" sz="1100"/>
                        <a:t>DS</a:t>
                      </a:r>
                      <a:endParaRPr sz="1100"/>
                    </a:p>
                  </a:txBody>
                  <a:tcPr marL="68575" marR="68575" marT="68575" marB="68575" anchor="ctr"/>
                </a:tc>
                <a:tc>
                  <a:txBody>
                    <a:bodyPr/>
                    <a:lstStyle/>
                    <a:p>
                      <a:pPr marL="0" lvl="0" indent="0" algn="ctr" rtl="0">
                        <a:spcBef>
                          <a:spcPts val="0"/>
                        </a:spcBef>
                        <a:spcAft>
                          <a:spcPts val="0"/>
                        </a:spcAft>
                        <a:buNone/>
                      </a:pPr>
                      <a:r>
                        <a:rPr lang="ko" sz="1100"/>
                        <a:t>ML,CV</a:t>
                      </a:r>
                      <a:endParaRPr sz="1100"/>
                    </a:p>
                  </a:txBody>
                  <a:tcPr marL="68575" marR="68575" marT="68575" marB="6857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중간 Q&amp;A</a:t>
            </a:r>
            <a:endParaRPr sz="1800" b="1">
              <a:solidFill>
                <a:srgbClr val="7F7F7F"/>
              </a:solidFill>
              <a:latin typeface="Trebuchet MS"/>
              <a:ea typeface="Trebuchet MS"/>
              <a:cs typeface="Trebuchet MS"/>
              <a:sym typeface="Trebuchet MS"/>
            </a:endParaRPr>
          </a:p>
        </p:txBody>
      </p:sp>
      <p:sp>
        <p:nvSpPr>
          <p:cNvPr id="171" name="Google Shape;171;p27"/>
          <p:cNvSpPr txBox="1"/>
          <p:nvPr/>
        </p:nvSpPr>
        <p:spPr>
          <a:xfrm>
            <a:off x="2668313" y="1673213"/>
            <a:ext cx="3558300" cy="2067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9000">
                <a:solidFill>
                  <a:srgbClr val="3F3F3F"/>
                </a:solidFill>
              </a:rPr>
              <a:t>Q&amp;A</a:t>
            </a:r>
            <a:endParaRPr sz="9000">
              <a:solidFill>
                <a:srgbClr val="3F3F3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178" name="Google Shape;178;p28"/>
          <p:cNvSpPr txBox="1"/>
          <p:nvPr/>
        </p:nvSpPr>
        <p:spPr>
          <a:xfrm>
            <a:off x="579431" y="980419"/>
            <a:ext cx="5910000" cy="33486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국가에서 허가 혹은 높은 자본력 필요 </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진입장벽 높음 -&gt; 회사 수가 적다(대기업 多)</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개인정보 이슈에 민감</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폐쇄망 -&gt; 최신 API, 패키지 사용제한, 높은 개발 비용(돈 + 비효율성)</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신뢰를 기반으로 하는 산업</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보수적인 조직문화</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-&gt; 타 산업과는 다르게 ‘금융’ 데이터 사이언티스트, 분석가라는 </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   네이밍이 붙으며, 다른 산업/도메인 데이터 직군을 잘 안뽑음</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graphicFrame>
        <p:nvGraphicFramePr>
          <p:cNvPr id="185" name="Google Shape;185;p29"/>
          <p:cNvGraphicFramePr/>
          <p:nvPr/>
        </p:nvGraphicFramePr>
        <p:xfrm>
          <a:off x="346988" y="2413706"/>
          <a:ext cx="3000000" cy="3000000"/>
        </p:xfrm>
        <a:graphic>
          <a:graphicData uri="http://schemas.openxmlformats.org/drawingml/2006/table">
            <a:tbl>
              <a:tblPr>
                <a:noFill/>
                <a:tableStyleId>{31B83DA8-79E8-4004-B42E-A442DD5604FE}</a:tableStyleId>
              </a:tblPr>
              <a:tblGrid>
                <a:gridCol w="1928825">
                  <a:extLst>
                    <a:ext uri="{9D8B030D-6E8A-4147-A177-3AD203B41FA5}">
                      <a16:colId xmlns:a16="http://schemas.microsoft.com/office/drawing/2014/main" val="20000"/>
                    </a:ext>
                  </a:extLst>
                </a:gridCol>
                <a:gridCol w="1928825">
                  <a:extLst>
                    <a:ext uri="{9D8B030D-6E8A-4147-A177-3AD203B41FA5}">
                      <a16:colId xmlns:a16="http://schemas.microsoft.com/office/drawing/2014/main" val="20001"/>
                    </a:ext>
                  </a:extLst>
                </a:gridCol>
                <a:gridCol w="1928825">
                  <a:extLst>
                    <a:ext uri="{9D8B030D-6E8A-4147-A177-3AD203B41FA5}">
                      <a16:colId xmlns:a16="http://schemas.microsoft.com/office/drawing/2014/main" val="20002"/>
                    </a:ext>
                  </a:extLst>
                </a:gridCol>
              </a:tblGrid>
              <a:tr h="285750">
                <a:tc>
                  <a:txBody>
                    <a:bodyPr/>
                    <a:lstStyle/>
                    <a:p>
                      <a:pPr marL="0" lvl="0" indent="0" algn="l" rtl="0">
                        <a:spcBef>
                          <a:spcPts val="0"/>
                        </a:spcBef>
                        <a:spcAft>
                          <a:spcPts val="0"/>
                        </a:spcAft>
                        <a:buNone/>
                      </a:pPr>
                      <a:endParaRPr/>
                    </a:p>
                  </a:txBody>
                  <a:tcPr marL="68575" marR="68575" marT="68575" marB="68575"/>
                </a:tc>
                <a:tc>
                  <a:txBody>
                    <a:bodyPr/>
                    <a:lstStyle/>
                    <a:p>
                      <a:pPr marL="0" lvl="0" indent="0" algn="l" rtl="0">
                        <a:spcBef>
                          <a:spcPts val="0"/>
                        </a:spcBef>
                        <a:spcAft>
                          <a:spcPts val="0"/>
                        </a:spcAft>
                        <a:buNone/>
                      </a:pPr>
                      <a:r>
                        <a:rPr lang="ko" sz="1100"/>
                        <a:t>데이터 유입 속도</a:t>
                      </a:r>
                      <a:endParaRPr sz="1100"/>
                    </a:p>
                  </a:txBody>
                  <a:tcPr marL="68575" marR="68575" marT="68575" marB="68575"/>
                </a:tc>
                <a:tc>
                  <a:txBody>
                    <a:bodyPr/>
                    <a:lstStyle/>
                    <a:p>
                      <a:pPr marL="0" lvl="0" indent="0" algn="l" rtl="0">
                        <a:spcBef>
                          <a:spcPts val="0"/>
                        </a:spcBef>
                        <a:spcAft>
                          <a:spcPts val="0"/>
                        </a:spcAft>
                        <a:buNone/>
                      </a:pPr>
                      <a:r>
                        <a:rPr lang="ko" sz="1100"/>
                        <a:t>선호 태스크</a:t>
                      </a:r>
                      <a:endParaRPr sz="1100"/>
                    </a:p>
                  </a:txBody>
                  <a:tcPr marL="68575" marR="68575" marT="68575" marB="68575"/>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ko" sz="1100"/>
                        <a:t>1. 카드</a:t>
                      </a:r>
                      <a:endParaRPr sz="1100"/>
                    </a:p>
                  </a:txBody>
                  <a:tcPr marL="68575" marR="68575" marT="68575" marB="68575"/>
                </a:tc>
                <a:tc>
                  <a:txBody>
                    <a:bodyPr/>
                    <a:lstStyle/>
                    <a:p>
                      <a:pPr marL="0" lvl="0" indent="0" algn="l" rtl="0">
                        <a:spcBef>
                          <a:spcPts val="0"/>
                        </a:spcBef>
                        <a:spcAft>
                          <a:spcPts val="0"/>
                        </a:spcAft>
                        <a:buNone/>
                      </a:pPr>
                      <a:r>
                        <a:rPr lang="ko" sz="1100"/>
                        <a:t>1등</a:t>
                      </a:r>
                      <a:endParaRPr sz="1100"/>
                    </a:p>
                  </a:txBody>
                  <a:tcPr marL="68575" marR="68575" marT="68575" marB="68575"/>
                </a:tc>
                <a:tc>
                  <a:txBody>
                    <a:bodyPr/>
                    <a:lstStyle/>
                    <a:p>
                      <a:pPr marL="0" lvl="0" indent="0" algn="l" rtl="0">
                        <a:spcBef>
                          <a:spcPts val="0"/>
                        </a:spcBef>
                        <a:spcAft>
                          <a:spcPts val="0"/>
                        </a:spcAft>
                        <a:buNone/>
                      </a:pPr>
                      <a:r>
                        <a:rPr lang="ko" sz="1100"/>
                        <a:t>마케팅 최적화, 카드사기탐지</a:t>
                      </a:r>
                      <a:endParaRPr sz="1100"/>
                    </a:p>
                  </a:txBody>
                  <a:tcPr marL="68575" marR="68575" marT="68575" marB="68575"/>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ko" sz="1100"/>
                        <a:t>2. 은행</a:t>
                      </a:r>
                      <a:endParaRPr sz="1100"/>
                    </a:p>
                  </a:txBody>
                  <a:tcPr marL="68575" marR="68575" marT="68575" marB="68575"/>
                </a:tc>
                <a:tc>
                  <a:txBody>
                    <a:bodyPr/>
                    <a:lstStyle/>
                    <a:p>
                      <a:pPr marL="0" lvl="0" indent="0" algn="l" rtl="0">
                        <a:spcBef>
                          <a:spcPts val="0"/>
                        </a:spcBef>
                        <a:spcAft>
                          <a:spcPts val="0"/>
                        </a:spcAft>
                        <a:buNone/>
                      </a:pPr>
                      <a:r>
                        <a:rPr lang="ko" sz="1100"/>
                        <a:t>2등</a:t>
                      </a:r>
                      <a:endParaRPr sz="1100"/>
                    </a:p>
                  </a:txBody>
                  <a:tcPr marL="68575" marR="68575" marT="68575" marB="68575"/>
                </a:tc>
                <a:tc>
                  <a:txBody>
                    <a:bodyPr/>
                    <a:lstStyle/>
                    <a:p>
                      <a:pPr marL="0" lvl="0" indent="0" algn="l" rtl="0">
                        <a:spcBef>
                          <a:spcPts val="0"/>
                        </a:spcBef>
                        <a:spcAft>
                          <a:spcPts val="0"/>
                        </a:spcAft>
                        <a:buNone/>
                      </a:pPr>
                      <a:r>
                        <a:rPr lang="ko" sz="1100"/>
                        <a:t>AI상담원</a:t>
                      </a:r>
                      <a:endParaRPr sz="1100"/>
                    </a:p>
                  </a:txBody>
                  <a:tcPr marL="68575" marR="68575" marT="68575" marB="68575"/>
                </a:tc>
                <a:extLst>
                  <a:ext uri="{0D108BD9-81ED-4DB2-BD59-A6C34878D82A}">
                    <a16:rowId xmlns:a16="http://schemas.microsoft.com/office/drawing/2014/main" val="10002"/>
                  </a:ext>
                </a:extLst>
              </a:tr>
              <a:tr h="285750">
                <a:tc>
                  <a:txBody>
                    <a:bodyPr/>
                    <a:lstStyle/>
                    <a:p>
                      <a:pPr marL="0" lvl="0" indent="0" algn="l" rtl="0">
                        <a:spcBef>
                          <a:spcPts val="0"/>
                        </a:spcBef>
                        <a:spcAft>
                          <a:spcPts val="0"/>
                        </a:spcAft>
                        <a:buNone/>
                      </a:pPr>
                      <a:r>
                        <a:rPr lang="ko" sz="1100"/>
                        <a:t>3. 보험</a:t>
                      </a:r>
                      <a:endParaRPr sz="1100"/>
                    </a:p>
                  </a:txBody>
                  <a:tcPr marL="68575" marR="68575" marT="68575" marB="68575"/>
                </a:tc>
                <a:tc>
                  <a:txBody>
                    <a:bodyPr/>
                    <a:lstStyle/>
                    <a:p>
                      <a:pPr marL="0" lvl="0" indent="0" algn="l" rtl="0">
                        <a:spcBef>
                          <a:spcPts val="0"/>
                        </a:spcBef>
                        <a:spcAft>
                          <a:spcPts val="0"/>
                        </a:spcAft>
                        <a:buNone/>
                      </a:pPr>
                      <a:r>
                        <a:rPr lang="ko" sz="1100"/>
                        <a:t>3등</a:t>
                      </a:r>
                      <a:endParaRPr sz="1100"/>
                    </a:p>
                  </a:txBody>
                  <a:tcPr marL="68575" marR="68575" marT="68575" marB="68575"/>
                </a:tc>
                <a:tc>
                  <a:txBody>
                    <a:bodyPr/>
                    <a:lstStyle/>
                    <a:p>
                      <a:pPr marL="0" lvl="0" indent="0" algn="l" rtl="0">
                        <a:spcBef>
                          <a:spcPts val="0"/>
                        </a:spcBef>
                        <a:spcAft>
                          <a:spcPts val="0"/>
                        </a:spcAft>
                        <a:buNone/>
                      </a:pPr>
                      <a:r>
                        <a:rPr lang="ko" sz="1100"/>
                        <a:t>OCR, 보험사기 탐지</a:t>
                      </a:r>
                      <a:endParaRPr sz="1100"/>
                    </a:p>
                  </a:txBody>
                  <a:tcPr marL="68575" marR="68575" marT="68575" marB="68575"/>
                </a:tc>
                <a:extLst>
                  <a:ext uri="{0D108BD9-81ED-4DB2-BD59-A6C34878D82A}">
                    <a16:rowId xmlns:a16="http://schemas.microsoft.com/office/drawing/2014/main" val="10003"/>
                  </a:ext>
                </a:extLst>
              </a:tr>
            </a:tbl>
          </a:graphicData>
        </a:graphic>
      </p:graphicFrame>
      <p:sp>
        <p:nvSpPr>
          <p:cNvPr id="186" name="Google Shape;186;p29"/>
          <p:cNvSpPr txBox="1"/>
          <p:nvPr/>
        </p:nvSpPr>
        <p:spPr>
          <a:xfrm>
            <a:off x="222544" y="728963"/>
            <a:ext cx="6675900" cy="16848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프로젝트 위주 : 동시에 다양한 겹치는 프로젝트</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장점 : 다양한 기술을 test -&gt; 다양한프로젝트를 할수 있는 환경(돈이 많음)</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단점 : 외주 업체를 활용한 실험으로 내재화 한계, 유지보수 이외의 발전 어려움 </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192" name="Google Shape;192;p30"/>
          <p:cNvSpPr txBox="1"/>
          <p:nvPr/>
        </p:nvSpPr>
        <p:spPr>
          <a:xfrm>
            <a:off x="442969" y="864956"/>
            <a:ext cx="2697900" cy="9657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lphaUcPeriod"/>
            </a:pPr>
            <a:r>
              <a:rPr lang="ko" sz="1400">
                <a:solidFill>
                  <a:srgbClr val="3F3F3F"/>
                </a:solidFill>
                <a:latin typeface="Trebuchet MS"/>
                <a:ea typeface="Trebuchet MS"/>
                <a:cs typeface="Trebuchet MS"/>
                <a:sym typeface="Trebuchet MS"/>
              </a:rPr>
              <a:t>타겟 마케팅</a:t>
            </a:r>
            <a:endParaRPr sz="1400">
              <a:solidFill>
                <a:srgbClr val="3F3F3F"/>
              </a:solidFill>
              <a:latin typeface="Trebuchet MS"/>
              <a:ea typeface="Trebuchet MS"/>
              <a:cs typeface="Trebuchet MS"/>
              <a:sym typeface="Trebuchet MS"/>
            </a:endParaRPr>
          </a:p>
        </p:txBody>
      </p:sp>
      <p:sp>
        <p:nvSpPr>
          <p:cNvPr id="193" name="Google Shape;193;p30"/>
          <p:cNvSpPr txBox="1"/>
          <p:nvPr/>
        </p:nvSpPr>
        <p:spPr>
          <a:xfrm>
            <a:off x="524850" y="1238625"/>
            <a:ext cx="6058800" cy="4773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100"/>
              <a:t>타겟 마케팅(Target Marketing)은 특정 소비자 그룹이나 시장 세그먼트를 목표로 하는 마케팅 전략</a:t>
            </a:r>
            <a:endParaRPr sz="1100"/>
          </a:p>
        </p:txBody>
      </p:sp>
      <p:pic>
        <p:nvPicPr>
          <p:cNvPr id="194" name="Google Shape;194;p30"/>
          <p:cNvPicPr preferRelativeResize="0"/>
          <p:nvPr/>
        </p:nvPicPr>
        <p:blipFill>
          <a:blip r:embed="rId3">
            <a:alphaModFix/>
          </a:blip>
          <a:stretch>
            <a:fillRect/>
          </a:stretch>
        </p:blipFill>
        <p:spPr>
          <a:xfrm>
            <a:off x="891897" y="1830656"/>
            <a:ext cx="2154749" cy="1961137"/>
          </a:xfrm>
          <a:prstGeom prst="rect">
            <a:avLst/>
          </a:prstGeom>
          <a:noFill/>
          <a:ln>
            <a:noFill/>
          </a:ln>
        </p:spPr>
      </p:pic>
      <p:sp>
        <p:nvSpPr>
          <p:cNvPr id="195" name="Google Shape;195;p30"/>
          <p:cNvSpPr/>
          <p:nvPr/>
        </p:nvSpPr>
        <p:spPr>
          <a:xfrm>
            <a:off x="4053919" y="1988119"/>
            <a:ext cx="2154900" cy="18036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r>
              <a:rPr lang="ko" sz="1100" b="1">
                <a:latin typeface="Trebuchet MS"/>
                <a:ea typeface="Trebuchet MS"/>
                <a:cs typeface="Trebuchet MS"/>
                <a:sym typeface="Trebuchet MS"/>
              </a:rPr>
              <a:t>2~3천만명</a:t>
            </a:r>
            <a:endParaRPr sz="1100" b="1">
              <a:latin typeface="Trebuchet MS"/>
              <a:ea typeface="Trebuchet MS"/>
              <a:cs typeface="Trebuchet MS"/>
              <a:sym typeface="Trebuchet MS"/>
            </a:endParaRPr>
          </a:p>
        </p:txBody>
      </p:sp>
      <p:sp>
        <p:nvSpPr>
          <p:cNvPr id="196" name="Google Shape;196;p30"/>
          <p:cNvSpPr/>
          <p:nvPr/>
        </p:nvSpPr>
        <p:spPr>
          <a:xfrm>
            <a:off x="4431806" y="2985338"/>
            <a:ext cx="755700" cy="5565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100">
                <a:latin typeface="Trebuchet MS"/>
                <a:ea typeface="Trebuchet MS"/>
                <a:cs typeface="Trebuchet MS"/>
                <a:sym typeface="Trebuchet MS"/>
              </a:rPr>
              <a:t>A집단</a:t>
            </a:r>
            <a:endParaRPr sz="1100">
              <a:latin typeface="Trebuchet MS"/>
              <a:ea typeface="Trebuchet MS"/>
              <a:cs typeface="Trebuchet MS"/>
              <a:sym typeface="Trebuchet MS"/>
            </a:endParaRPr>
          </a:p>
        </p:txBody>
      </p:sp>
      <p:sp>
        <p:nvSpPr>
          <p:cNvPr id="197" name="Google Shape;197;p30"/>
          <p:cNvSpPr/>
          <p:nvPr/>
        </p:nvSpPr>
        <p:spPr>
          <a:xfrm>
            <a:off x="5103619" y="2565047"/>
            <a:ext cx="985500" cy="660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100">
                <a:latin typeface="Trebuchet MS"/>
                <a:ea typeface="Trebuchet MS"/>
                <a:cs typeface="Trebuchet MS"/>
                <a:sym typeface="Trebuchet MS"/>
              </a:rPr>
              <a:t>B집단</a:t>
            </a:r>
            <a:endParaRPr sz="1100">
              <a:latin typeface="Trebuchet MS"/>
              <a:ea typeface="Trebuchet MS"/>
              <a:cs typeface="Trebuchet MS"/>
              <a:sym typeface="Trebuchet MS"/>
            </a:endParaRPr>
          </a:p>
        </p:txBody>
      </p:sp>
      <p:sp>
        <p:nvSpPr>
          <p:cNvPr id="198" name="Google Shape;198;p30"/>
          <p:cNvSpPr txBox="1"/>
          <p:nvPr/>
        </p:nvSpPr>
        <p:spPr>
          <a:xfrm>
            <a:off x="891900" y="4241063"/>
            <a:ext cx="60588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ko" sz="1100"/>
              <a:t>LMS, APP PUSH, OUT BOUND 등 가입 가능성이 높은 마케팅 대상을 선별하여 집중 공략</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p:nvPr/>
        </p:nvSpPr>
        <p:spPr>
          <a:xfrm>
            <a:off x="0" y="203156"/>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205" name="Google Shape;205;p31"/>
          <p:cNvSpPr txBox="1"/>
          <p:nvPr/>
        </p:nvSpPr>
        <p:spPr>
          <a:xfrm>
            <a:off x="442969" y="550031"/>
            <a:ext cx="2697900" cy="9657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lphaUcPeriod"/>
            </a:pPr>
            <a:r>
              <a:rPr lang="ko" sz="1400">
                <a:solidFill>
                  <a:srgbClr val="3F3F3F"/>
                </a:solidFill>
                <a:latin typeface="Trebuchet MS"/>
                <a:ea typeface="Trebuchet MS"/>
                <a:cs typeface="Trebuchet MS"/>
                <a:sym typeface="Trebuchet MS"/>
              </a:rPr>
              <a:t>타겟 마케팅</a:t>
            </a:r>
            <a:endParaRPr sz="1400">
              <a:solidFill>
                <a:srgbClr val="3F3F3F"/>
              </a:solidFill>
              <a:latin typeface="Trebuchet MS"/>
              <a:ea typeface="Trebuchet MS"/>
              <a:cs typeface="Trebuchet MS"/>
              <a:sym typeface="Trebuchet MS"/>
            </a:endParaRPr>
          </a:p>
        </p:txBody>
      </p:sp>
      <p:sp>
        <p:nvSpPr>
          <p:cNvPr id="206" name="Google Shape;206;p31"/>
          <p:cNvSpPr txBox="1"/>
          <p:nvPr/>
        </p:nvSpPr>
        <p:spPr>
          <a:xfrm>
            <a:off x="764756" y="886181"/>
            <a:ext cx="5622900" cy="159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t" anchorCtr="0">
            <a:spAutoFit/>
          </a:bodyPr>
          <a:lstStyle/>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Information Value:</a:t>
            </a:r>
            <a:endParaRPr sz="800">
              <a:solidFill>
                <a:srgbClr val="000000"/>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통계학이나 데이터 분석에서 "information value"</a:t>
            </a:r>
            <a:endParaRPr sz="800">
              <a:solidFill>
                <a:srgbClr val="000000"/>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변수의 예측 능력을 평가하는 데 사용되곤 합니다.</a:t>
            </a:r>
            <a:endParaRPr sz="800">
              <a:solidFill>
                <a:srgbClr val="000000"/>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a:t>
            </a:r>
            <a:r>
              <a:rPr lang="ko" sz="800" b="1" u="sng">
                <a:solidFill>
                  <a:srgbClr val="000000"/>
                </a:solidFill>
                <a:highlight>
                  <a:srgbClr val="F7F7F7"/>
                </a:highlight>
                <a:latin typeface="Courier New"/>
                <a:ea typeface="Courier New"/>
                <a:cs typeface="Courier New"/>
                <a:sym typeface="Courier New"/>
              </a:rPr>
              <a:t>단일 항목으로 정보량을 얼마나 많이 포함하는지, 예) iv밸류가 클수록,  하나의 x변수가 </a:t>
            </a:r>
            <a:r>
              <a:rPr lang="ko" sz="800" b="1" u="sng">
                <a:highlight>
                  <a:srgbClr val="F7F7F7"/>
                </a:highlight>
                <a:latin typeface="Courier New"/>
                <a:ea typeface="Courier New"/>
                <a:cs typeface="Courier New"/>
                <a:sym typeface="Courier New"/>
              </a:rPr>
              <a:t>가입</a:t>
            </a:r>
            <a:r>
              <a:rPr lang="ko" sz="800" b="1" u="sng">
                <a:solidFill>
                  <a:srgbClr val="000000"/>
                </a:solidFill>
                <a:highlight>
                  <a:srgbClr val="F7F7F7"/>
                </a:highlight>
                <a:latin typeface="Courier New"/>
                <a:ea typeface="Courier New"/>
                <a:cs typeface="Courier New"/>
                <a:sym typeface="Courier New"/>
              </a:rPr>
              <a:t> / 비</a:t>
            </a:r>
            <a:r>
              <a:rPr lang="ko" sz="800" b="1" u="sng">
                <a:highlight>
                  <a:srgbClr val="F7F7F7"/>
                </a:highlight>
                <a:latin typeface="Courier New"/>
                <a:ea typeface="Courier New"/>
                <a:cs typeface="Courier New"/>
                <a:sym typeface="Courier New"/>
              </a:rPr>
              <a:t>가입</a:t>
            </a:r>
            <a:r>
              <a:rPr lang="ko" sz="800" b="1" u="sng">
                <a:solidFill>
                  <a:srgbClr val="000000"/>
                </a:solidFill>
                <a:highlight>
                  <a:srgbClr val="F7F7F7"/>
                </a:highlight>
                <a:latin typeface="Courier New"/>
                <a:ea typeface="Courier New"/>
                <a:cs typeface="Courier New"/>
                <a:sym typeface="Courier New"/>
              </a:rPr>
              <a:t> 을 잘구분할 수 있는 정보량이 많은것</a:t>
            </a:r>
            <a:endParaRPr sz="800" b="1" u="sng">
              <a:solidFill>
                <a:srgbClr val="000000"/>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이것은 주로 트리 모형 머신러닝, 딥러닝 분석 등에서 목표 변수를 예측하는 데 있어 각 독립 변수의 중요도를 평가할 때 사용됩니다.</a:t>
            </a:r>
            <a:endParaRPr sz="800">
              <a:solidFill>
                <a:srgbClr val="000000"/>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ko" sz="800">
                <a:solidFill>
                  <a:srgbClr val="000000"/>
                </a:solidFill>
                <a:highlight>
                  <a:srgbClr val="F7F7F7"/>
                </a:highlight>
                <a:latin typeface="Courier New"/>
                <a:ea typeface="Courier New"/>
                <a:cs typeface="Courier New"/>
                <a:sym typeface="Courier New"/>
              </a:rPr>
              <a:t> 이 경우, </a:t>
            </a:r>
            <a:r>
              <a:rPr lang="ko" sz="800" b="1" u="sng">
                <a:solidFill>
                  <a:srgbClr val="000000"/>
                </a:solidFill>
                <a:highlight>
                  <a:srgbClr val="F7F7F7"/>
                </a:highlight>
                <a:latin typeface="Courier New"/>
                <a:ea typeface="Courier New"/>
                <a:cs typeface="Courier New"/>
                <a:sym typeface="Courier New"/>
              </a:rPr>
              <a:t>Information Value는 종속 변수와 독립 변수 사이의 관계를 평가</a:t>
            </a:r>
            <a:r>
              <a:rPr lang="ko" sz="800">
                <a:solidFill>
                  <a:srgbClr val="000000"/>
                </a:solidFill>
                <a:highlight>
                  <a:srgbClr val="F7F7F7"/>
                </a:highlight>
                <a:latin typeface="Courier New"/>
                <a:ea typeface="Courier New"/>
                <a:cs typeface="Courier New"/>
                <a:sym typeface="Courier New"/>
              </a:rPr>
              <a:t>하여 변수 선택에 도움을 줄 수 있습니다.</a:t>
            </a:r>
            <a:endParaRPr sz="800">
              <a:solidFill>
                <a:srgbClr val="000000"/>
              </a:solidFill>
              <a:highlight>
                <a:srgbClr val="F7F7F7"/>
              </a:highlight>
              <a:latin typeface="Courier New"/>
              <a:ea typeface="Courier New"/>
              <a:cs typeface="Courier New"/>
              <a:sym typeface="Courier New"/>
            </a:endParaRPr>
          </a:p>
        </p:txBody>
      </p:sp>
      <p:pic>
        <p:nvPicPr>
          <p:cNvPr id="207" name="Google Shape;207;p31"/>
          <p:cNvPicPr preferRelativeResize="0"/>
          <p:nvPr/>
        </p:nvPicPr>
        <p:blipFill>
          <a:blip r:embed="rId3">
            <a:alphaModFix/>
          </a:blip>
          <a:stretch>
            <a:fillRect/>
          </a:stretch>
        </p:blipFill>
        <p:spPr>
          <a:xfrm>
            <a:off x="442969" y="2755912"/>
            <a:ext cx="2837439" cy="1782956"/>
          </a:xfrm>
          <a:prstGeom prst="rect">
            <a:avLst/>
          </a:prstGeom>
          <a:noFill/>
          <a:ln>
            <a:noFill/>
          </a:ln>
        </p:spPr>
      </p:pic>
      <p:sp>
        <p:nvSpPr>
          <p:cNvPr id="208" name="Google Shape;208;p31"/>
          <p:cNvSpPr/>
          <p:nvPr/>
        </p:nvSpPr>
        <p:spPr>
          <a:xfrm>
            <a:off x="3382125" y="3510169"/>
            <a:ext cx="934200" cy="503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pic>
        <p:nvPicPr>
          <p:cNvPr id="209" name="Google Shape;209;p31"/>
          <p:cNvPicPr preferRelativeResize="0"/>
          <p:nvPr/>
        </p:nvPicPr>
        <p:blipFill>
          <a:blip r:embed="rId4">
            <a:alphaModFix/>
          </a:blip>
          <a:stretch>
            <a:fillRect/>
          </a:stretch>
        </p:blipFill>
        <p:spPr>
          <a:xfrm>
            <a:off x="4546031" y="2974819"/>
            <a:ext cx="3314700" cy="1450181"/>
          </a:xfrm>
          <a:prstGeom prst="rect">
            <a:avLst/>
          </a:prstGeom>
          <a:noFill/>
          <a:ln>
            <a:noFill/>
          </a:ln>
        </p:spPr>
      </p:pic>
      <p:sp>
        <p:nvSpPr>
          <p:cNvPr id="210" name="Google Shape;210;p31"/>
          <p:cNvSpPr txBox="1"/>
          <p:nvPr/>
        </p:nvSpPr>
        <p:spPr>
          <a:xfrm>
            <a:off x="3287175" y="2619075"/>
            <a:ext cx="1124100" cy="965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설명가능한 </a:t>
            </a:r>
            <a:endParaRPr sz="1400">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변수선택</a:t>
            </a:r>
            <a:endParaRPr sz="1400">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&amp;</a:t>
            </a:r>
            <a:endParaRPr sz="1400">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모델링</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216" name="Google Shape;216;p32"/>
          <p:cNvSpPr txBox="1"/>
          <p:nvPr/>
        </p:nvSpPr>
        <p:spPr>
          <a:xfrm>
            <a:off x="442969" y="864956"/>
            <a:ext cx="2697900" cy="9657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lphaUcPeriod"/>
            </a:pPr>
            <a:r>
              <a:rPr lang="ko" sz="1400">
                <a:solidFill>
                  <a:srgbClr val="3F3F3F"/>
                </a:solidFill>
                <a:latin typeface="Trebuchet MS"/>
                <a:ea typeface="Trebuchet MS"/>
                <a:cs typeface="Trebuchet MS"/>
                <a:sym typeface="Trebuchet MS"/>
              </a:rPr>
              <a:t>타겟 마케팅</a:t>
            </a:r>
            <a:endParaRPr sz="1400">
              <a:solidFill>
                <a:srgbClr val="3F3F3F"/>
              </a:solidFill>
              <a:latin typeface="Trebuchet MS"/>
              <a:ea typeface="Trebuchet MS"/>
              <a:cs typeface="Trebuchet MS"/>
              <a:sym typeface="Trebuchet MS"/>
            </a:endParaRPr>
          </a:p>
        </p:txBody>
      </p:sp>
      <p:grpSp>
        <p:nvGrpSpPr>
          <p:cNvPr id="217" name="Google Shape;217;p32"/>
          <p:cNvGrpSpPr/>
          <p:nvPr/>
        </p:nvGrpSpPr>
        <p:grpSpPr>
          <a:xfrm>
            <a:off x="559856" y="1356656"/>
            <a:ext cx="2986763" cy="2430188"/>
            <a:chOff x="1151350" y="530750"/>
            <a:chExt cx="3982350" cy="3240250"/>
          </a:xfrm>
        </p:grpSpPr>
        <p:sp>
          <p:nvSpPr>
            <p:cNvPr id="218" name="Google Shape;218;p32"/>
            <p:cNvSpPr/>
            <p:nvPr/>
          </p:nvSpPr>
          <p:spPr>
            <a:xfrm>
              <a:off x="1945750" y="530750"/>
              <a:ext cx="2303100" cy="1987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100"/>
                <a:t>모델 개발</a:t>
              </a:r>
              <a:endParaRPr sz="1100"/>
            </a:p>
          </p:txBody>
        </p:sp>
        <p:sp>
          <p:nvSpPr>
            <p:cNvPr id="219" name="Google Shape;219;p32"/>
            <p:cNvSpPr/>
            <p:nvPr/>
          </p:nvSpPr>
          <p:spPr>
            <a:xfrm>
              <a:off x="1151350" y="1783500"/>
              <a:ext cx="2303100" cy="1987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100"/>
                <a:t>모델 운영</a:t>
              </a:r>
              <a:endParaRPr sz="1100"/>
            </a:p>
          </p:txBody>
        </p:sp>
        <p:sp>
          <p:nvSpPr>
            <p:cNvPr id="220" name="Google Shape;220;p32"/>
            <p:cNvSpPr/>
            <p:nvPr/>
          </p:nvSpPr>
          <p:spPr>
            <a:xfrm>
              <a:off x="2830600" y="1783500"/>
              <a:ext cx="2303100" cy="1987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100" b="1">
                  <a:solidFill>
                    <a:srgbClr val="FF0000"/>
                  </a:solidFill>
                </a:rPr>
                <a:t>모델 점검</a:t>
              </a:r>
              <a:endParaRPr sz="1100" b="1">
                <a:solidFill>
                  <a:srgbClr val="FF0000"/>
                </a:solidFill>
              </a:endParaRPr>
            </a:p>
          </p:txBody>
        </p:sp>
      </p:grpSp>
      <p:sp>
        <p:nvSpPr>
          <p:cNvPr id="221" name="Google Shape;221;p32"/>
          <p:cNvSpPr txBox="1"/>
          <p:nvPr/>
        </p:nvSpPr>
        <p:spPr>
          <a:xfrm>
            <a:off x="3980438" y="1830656"/>
            <a:ext cx="2309400" cy="10077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성능 - AUROC</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안정성 - PSI, KS 통계량</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3"/>
          <p:cNvPicPr preferRelativeResize="0"/>
          <p:nvPr/>
        </p:nvPicPr>
        <p:blipFill>
          <a:blip r:embed="rId3">
            <a:alphaModFix/>
          </a:blip>
          <a:stretch>
            <a:fillRect/>
          </a:stretch>
        </p:blipFill>
        <p:spPr>
          <a:xfrm>
            <a:off x="104981" y="283434"/>
            <a:ext cx="4387276" cy="4660632"/>
          </a:xfrm>
          <a:prstGeom prst="rect">
            <a:avLst/>
          </a:prstGeom>
          <a:noFill/>
          <a:ln>
            <a:noFill/>
          </a:ln>
        </p:spPr>
      </p:pic>
      <p:pic>
        <p:nvPicPr>
          <p:cNvPr id="228" name="Google Shape;228;p33"/>
          <p:cNvPicPr preferRelativeResize="0"/>
          <p:nvPr/>
        </p:nvPicPr>
        <p:blipFill>
          <a:blip r:embed="rId4">
            <a:alphaModFix/>
          </a:blip>
          <a:stretch>
            <a:fillRect/>
          </a:stretch>
        </p:blipFill>
        <p:spPr>
          <a:xfrm>
            <a:off x="4492256" y="105263"/>
            <a:ext cx="4600199" cy="4895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p:nvPr/>
        </p:nvSpPr>
        <p:spPr>
          <a:xfrm>
            <a:off x="1324294" y="544539"/>
            <a:ext cx="5498100" cy="2808300"/>
          </a:xfrm>
          <a:prstGeom prst="rect">
            <a:avLst/>
          </a:prstGeom>
          <a:noFill/>
          <a:ln>
            <a:noFill/>
          </a:ln>
        </p:spPr>
        <p:txBody>
          <a:bodyPr spcFirstLastPara="1" wrap="square" lIns="68575" tIns="34275" rIns="68575" bIns="34275" anchor="t" anchorCtr="0">
            <a:noAutofit/>
          </a:bodyPr>
          <a:lstStyle/>
          <a:p>
            <a:pPr marL="34290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데이터와 데이터 직군 목차</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개요</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데이터 직군</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산업내에서의 데이터</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금융산업내에서의 데이터</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데이터 직군 Tip(취업/학습) </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Q&amp;A</a:t>
            </a:r>
            <a:endParaRPr sz="1800" b="1">
              <a:solidFill>
                <a:srgbClr val="7F7F7F"/>
              </a:solidFill>
              <a:latin typeface="Trebuchet MS"/>
              <a:ea typeface="Trebuchet MS"/>
              <a:cs typeface="Trebuchet MS"/>
              <a:sym typeface="Trebuchet MS"/>
            </a:endParaRPr>
          </a:p>
          <a:p>
            <a:pPr marL="177800" marR="0" lvl="0" indent="-63500" algn="l" rtl="0">
              <a:lnSpc>
                <a:spcPct val="150000"/>
              </a:lnSpc>
              <a:spcBef>
                <a:spcPts val="0"/>
              </a:spcBef>
              <a:spcAft>
                <a:spcPts val="0"/>
              </a:spcAft>
              <a:buClr>
                <a:schemeClr val="dk1"/>
              </a:buClr>
              <a:buSzPts val="1800"/>
              <a:buFont typeface="Trebuchet MS"/>
              <a:buNone/>
            </a:pPr>
            <a:endParaRPr sz="1800" b="1" i="0" u="none" strike="noStrike" cap="none">
              <a:solidFill>
                <a:srgbClr val="7F7F7F"/>
              </a:solidFill>
              <a:latin typeface="Trebuchet MS"/>
              <a:ea typeface="Trebuchet MS"/>
              <a:cs typeface="Trebuchet MS"/>
              <a:sym typeface="Trebuchet MS"/>
            </a:endParaRPr>
          </a:p>
          <a:p>
            <a:pPr marL="0" marR="0" lvl="0" indent="0" algn="l" rtl="0">
              <a:lnSpc>
                <a:spcPct val="150000"/>
              </a:lnSpc>
              <a:spcBef>
                <a:spcPts val="0"/>
              </a:spcBef>
              <a:spcAft>
                <a:spcPts val="0"/>
              </a:spcAft>
              <a:buNone/>
            </a:pPr>
            <a:endParaRPr sz="1500" b="1" i="0" u="none" strike="noStrike" cap="none">
              <a:solidFill>
                <a:srgbClr val="7F7F7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pic>
        <p:nvPicPr>
          <p:cNvPr id="234" name="Google Shape;234;p34"/>
          <p:cNvPicPr preferRelativeResize="0"/>
          <p:nvPr/>
        </p:nvPicPr>
        <p:blipFill>
          <a:blip r:embed="rId3">
            <a:alphaModFix/>
          </a:blip>
          <a:stretch>
            <a:fillRect/>
          </a:stretch>
        </p:blipFill>
        <p:spPr>
          <a:xfrm>
            <a:off x="808275" y="729050"/>
            <a:ext cx="4732801" cy="42352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pic>
        <p:nvPicPr>
          <p:cNvPr id="240" name="Google Shape;240;p35"/>
          <p:cNvPicPr preferRelativeResize="0"/>
          <p:nvPr/>
        </p:nvPicPr>
        <p:blipFill>
          <a:blip r:embed="rId3">
            <a:alphaModFix/>
          </a:blip>
          <a:stretch>
            <a:fillRect/>
          </a:stretch>
        </p:blipFill>
        <p:spPr>
          <a:xfrm>
            <a:off x="468025" y="781013"/>
            <a:ext cx="4831454" cy="41096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pic>
        <p:nvPicPr>
          <p:cNvPr id="246" name="Google Shape;246;p36"/>
          <p:cNvPicPr preferRelativeResize="0"/>
          <p:nvPr/>
        </p:nvPicPr>
        <p:blipFill>
          <a:blip r:embed="rId3">
            <a:alphaModFix/>
          </a:blip>
          <a:stretch>
            <a:fillRect/>
          </a:stretch>
        </p:blipFill>
        <p:spPr>
          <a:xfrm>
            <a:off x="679200" y="946925"/>
            <a:ext cx="3797150" cy="3907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252" name="Google Shape;252;p37"/>
          <p:cNvSpPr txBox="1"/>
          <p:nvPr/>
        </p:nvSpPr>
        <p:spPr>
          <a:xfrm>
            <a:off x="453469" y="854456"/>
            <a:ext cx="7641600" cy="3506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로그 데이터 기반 상품 추천 모델 </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활용 데이터 : 고객 로그 데이터, 고객 거래 정보 데이터, 프로파일링 데이터</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변수 전처리 : 고객앱 접속시간, 앱접속 횟수, 페이지 방문 횟수, 고객 거래 정보 등</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사용 모델1</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a:solidFill>
                  <a:srgbClr val="3F3F3F"/>
                </a:solidFill>
                <a:latin typeface="Trebuchet MS"/>
                <a:ea typeface="Trebuchet MS"/>
                <a:cs typeface="Trebuchet MS"/>
                <a:sym typeface="Trebuchet MS"/>
              </a:rPr>
              <a:t>Bert</a:t>
            </a:r>
            <a:r>
              <a:rPr lang="ko" sz="1400">
                <a:solidFill>
                  <a:srgbClr val="3F3F3F"/>
                </a:solidFill>
                <a:latin typeface="Trebuchet MS"/>
                <a:ea typeface="Trebuchet MS"/>
                <a:cs typeface="Trebuchet MS"/>
                <a:sym typeface="Trebuchet MS"/>
              </a:rPr>
              <a:t>: 고객 페이지방문, 검색어 유형화(변수화) 0~1 probability</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사용모델2</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LightGBM -&gt;  정형변수가 대부분인 금융권 + 서빙에 빠름(다른 모델들도 운영해야되니)</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p:nvPr/>
        </p:nvSpPr>
        <p:spPr>
          <a:xfrm>
            <a:off x="636583" y="4035863"/>
            <a:ext cx="4651800" cy="1003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PDF, EXCEL, CSV 등</a:t>
            </a:r>
            <a:endParaRPr sz="1400"/>
          </a:p>
          <a:p>
            <a:pPr marL="0" lvl="0" indent="0" algn="ctr" rtl="0">
              <a:spcBef>
                <a:spcPts val="0"/>
              </a:spcBef>
              <a:spcAft>
                <a:spcPts val="0"/>
              </a:spcAft>
              <a:buNone/>
            </a:pPr>
            <a:r>
              <a:rPr lang="ko" sz="1400"/>
              <a:t>벡터 DB 저장</a:t>
            </a:r>
            <a:endParaRPr sz="1400"/>
          </a:p>
        </p:txBody>
      </p:sp>
      <p:sp>
        <p:nvSpPr>
          <p:cNvPr id="259" name="Google Shape;259;p38"/>
          <p:cNvSpPr/>
          <p:nvPr/>
        </p:nvSpPr>
        <p:spPr>
          <a:xfrm>
            <a:off x="680079" y="960675"/>
            <a:ext cx="1653900" cy="100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AI검색기(LLM)</a:t>
            </a:r>
            <a:endParaRPr sz="1400"/>
          </a:p>
          <a:p>
            <a:pPr marL="0" lvl="0" indent="0" algn="ctr" rtl="0">
              <a:spcBef>
                <a:spcPts val="0"/>
              </a:spcBef>
              <a:spcAft>
                <a:spcPts val="0"/>
              </a:spcAft>
              <a:buNone/>
            </a:pPr>
            <a:r>
              <a:rPr lang="ko" sz="1400"/>
              <a:t>Backend</a:t>
            </a:r>
            <a:endParaRPr sz="1400"/>
          </a:p>
        </p:txBody>
      </p:sp>
      <p:sp>
        <p:nvSpPr>
          <p:cNvPr id="260" name="Google Shape;260;p38"/>
          <p:cNvSpPr/>
          <p:nvPr/>
        </p:nvSpPr>
        <p:spPr>
          <a:xfrm>
            <a:off x="2565006" y="1097116"/>
            <a:ext cx="672900" cy="29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61" name="Google Shape;261;p38"/>
          <p:cNvSpPr/>
          <p:nvPr/>
        </p:nvSpPr>
        <p:spPr>
          <a:xfrm>
            <a:off x="3395295" y="945544"/>
            <a:ext cx="1439700" cy="115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AI검색기</a:t>
            </a:r>
            <a:endParaRPr sz="1400"/>
          </a:p>
          <a:p>
            <a:pPr marL="0" lvl="0" indent="0" algn="ctr" rtl="0">
              <a:spcBef>
                <a:spcPts val="0"/>
              </a:spcBef>
              <a:spcAft>
                <a:spcPts val="0"/>
              </a:spcAft>
              <a:buNone/>
            </a:pPr>
            <a:r>
              <a:rPr lang="ko" sz="1400"/>
              <a:t>Frontend</a:t>
            </a:r>
            <a:endParaRPr sz="1400"/>
          </a:p>
        </p:txBody>
      </p:sp>
      <p:sp>
        <p:nvSpPr>
          <p:cNvPr id="262" name="Google Shape;262;p38"/>
          <p:cNvSpPr/>
          <p:nvPr/>
        </p:nvSpPr>
        <p:spPr>
          <a:xfrm>
            <a:off x="5844321" y="979971"/>
            <a:ext cx="1439700" cy="108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내부직원</a:t>
            </a:r>
            <a:endParaRPr sz="1400"/>
          </a:p>
          <a:p>
            <a:pPr marL="0" lvl="0" indent="0" algn="ctr" rtl="0">
              <a:spcBef>
                <a:spcPts val="0"/>
              </a:spcBef>
              <a:spcAft>
                <a:spcPts val="0"/>
              </a:spcAft>
              <a:buNone/>
            </a:pPr>
            <a:r>
              <a:rPr lang="ko" sz="1400"/>
              <a:t>(향후 대고객)</a:t>
            </a:r>
            <a:endParaRPr sz="1400"/>
          </a:p>
        </p:txBody>
      </p:sp>
      <p:sp>
        <p:nvSpPr>
          <p:cNvPr id="263" name="Google Shape;263;p38"/>
          <p:cNvSpPr/>
          <p:nvPr/>
        </p:nvSpPr>
        <p:spPr>
          <a:xfrm>
            <a:off x="5003203" y="979975"/>
            <a:ext cx="672900" cy="29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64" name="Google Shape;264;p38"/>
          <p:cNvSpPr/>
          <p:nvPr/>
        </p:nvSpPr>
        <p:spPr>
          <a:xfrm>
            <a:off x="5003203" y="1698650"/>
            <a:ext cx="672900" cy="294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65" name="Google Shape;265;p38"/>
          <p:cNvSpPr/>
          <p:nvPr/>
        </p:nvSpPr>
        <p:spPr>
          <a:xfrm>
            <a:off x="561694" y="2672025"/>
            <a:ext cx="2190600" cy="831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  RAG, </a:t>
            </a:r>
            <a:endParaRPr sz="1400"/>
          </a:p>
          <a:p>
            <a:pPr marL="0" lvl="0" indent="0" algn="ctr" rtl="0">
              <a:spcBef>
                <a:spcPts val="0"/>
              </a:spcBef>
              <a:spcAft>
                <a:spcPts val="0"/>
              </a:spcAft>
              <a:buNone/>
            </a:pPr>
            <a:r>
              <a:rPr lang="ko" sz="1400"/>
              <a:t>SEMANTIC SEARCH, </a:t>
            </a:r>
            <a:endParaRPr sz="1400"/>
          </a:p>
          <a:p>
            <a:pPr marL="0" lvl="0" indent="0" algn="ctr" rtl="0">
              <a:spcBef>
                <a:spcPts val="0"/>
              </a:spcBef>
              <a:spcAft>
                <a:spcPts val="0"/>
              </a:spcAft>
              <a:buNone/>
            </a:pPr>
            <a:r>
              <a:rPr lang="ko" sz="1400"/>
              <a:t>KEYWORD SEARCH</a:t>
            </a:r>
            <a:endParaRPr sz="1400"/>
          </a:p>
        </p:txBody>
      </p:sp>
      <p:sp>
        <p:nvSpPr>
          <p:cNvPr id="266" name="Google Shape;266;p38"/>
          <p:cNvSpPr/>
          <p:nvPr/>
        </p:nvSpPr>
        <p:spPr>
          <a:xfrm>
            <a:off x="842894" y="3552700"/>
            <a:ext cx="442500" cy="474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67" name="Google Shape;267;p38"/>
          <p:cNvSpPr/>
          <p:nvPr/>
        </p:nvSpPr>
        <p:spPr>
          <a:xfrm>
            <a:off x="1774313" y="3532703"/>
            <a:ext cx="442500" cy="4743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68" name="Google Shape;268;p38"/>
          <p:cNvSpPr/>
          <p:nvPr/>
        </p:nvSpPr>
        <p:spPr>
          <a:xfrm>
            <a:off x="0" y="0"/>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4. 금융 산업내에서의 데이터</a:t>
            </a:r>
            <a:endParaRPr sz="1800" b="1">
              <a:solidFill>
                <a:srgbClr val="7F7F7F"/>
              </a:solidFill>
              <a:latin typeface="Trebuchet MS"/>
              <a:ea typeface="Trebuchet MS"/>
              <a:cs typeface="Trebuchet MS"/>
              <a:sym typeface="Trebuchet MS"/>
            </a:endParaRPr>
          </a:p>
        </p:txBody>
      </p:sp>
      <p:sp>
        <p:nvSpPr>
          <p:cNvPr id="269" name="Google Shape;269;p38"/>
          <p:cNvSpPr txBox="1"/>
          <p:nvPr/>
        </p:nvSpPr>
        <p:spPr>
          <a:xfrm>
            <a:off x="332156" y="431325"/>
            <a:ext cx="2001900" cy="4314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B. AI 규정, 문서 검색</a:t>
            </a:r>
            <a:endParaRPr sz="1400">
              <a:solidFill>
                <a:srgbClr val="3F3F3F"/>
              </a:solidFill>
              <a:latin typeface="Trebuchet MS"/>
              <a:ea typeface="Trebuchet MS"/>
              <a:cs typeface="Trebuchet MS"/>
              <a:sym typeface="Trebuchet MS"/>
            </a:endParaRPr>
          </a:p>
        </p:txBody>
      </p:sp>
      <p:sp>
        <p:nvSpPr>
          <p:cNvPr id="270" name="Google Shape;270;p38"/>
          <p:cNvSpPr/>
          <p:nvPr/>
        </p:nvSpPr>
        <p:spPr>
          <a:xfrm>
            <a:off x="3265894" y="2630213"/>
            <a:ext cx="2190600" cy="831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400"/>
              <a:t> Q&amp;A 데이터셋 제작</a:t>
            </a:r>
            <a:endParaRPr sz="1400"/>
          </a:p>
        </p:txBody>
      </p:sp>
      <p:sp>
        <p:nvSpPr>
          <p:cNvPr id="271" name="Google Shape;271;p38"/>
          <p:cNvSpPr/>
          <p:nvPr/>
        </p:nvSpPr>
        <p:spPr>
          <a:xfrm>
            <a:off x="2877909" y="2899050"/>
            <a:ext cx="262500" cy="377700"/>
          </a:xfrm>
          <a:prstGeom prst="mathPlus">
            <a:avLst>
              <a:gd name="adj1" fmla="val 23520"/>
            </a:avLst>
          </a:prstGeom>
          <a:solidFill>
            <a:srgbClr val="6D9EEB"/>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sp>
        <p:nvSpPr>
          <p:cNvPr id="272" name="Google Shape;272;p38"/>
          <p:cNvSpPr/>
          <p:nvPr/>
        </p:nvSpPr>
        <p:spPr>
          <a:xfrm>
            <a:off x="3667544" y="3522250"/>
            <a:ext cx="442500" cy="474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73" name="Google Shape;273;p38"/>
          <p:cNvSpPr/>
          <p:nvPr/>
        </p:nvSpPr>
        <p:spPr>
          <a:xfrm>
            <a:off x="1774313" y="2081059"/>
            <a:ext cx="442500" cy="4743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274" name="Google Shape;274;p38"/>
          <p:cNvSpPr/>
          <p:nvPr/>
        </p:nvSpPr>
        <p:spPr>
          <a:xfrm>
            <a:off x="842894" y="2081069"/>
            <a:ext cx="442500" cy="474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p:nvPr/>
        </p:nvSpPr>
        <p:spPr>
          <a:xfrm>
            <a:off x="327506" y="518550"/>
            <a:ext cx="5951700" cy="44571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GPT</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LLM분야의 선두 회사</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GPT 3.5 Finetuing API 8월 말 오픈, 파라미터 1750억개 </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현재 GPT 4.0 Turbo (약 1.7조개라고 추정)</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GPT가 독보적 1위인데는 소비자 관점의 UX,UI설계 + 모델사이즈 大(HFRL, 파라미터수, 빠른 업데이트 : Finetuning, Embedding추출 등) </a:t>
            </a:r>
            <a:endParaRPr sz="1400">
              <a:solidFill>
                <a:srgbClr val="3F3F3F"/>
              </a:solidFill>
              <a:latin typeface="Trebuchet MS"/>
              <a:ea typeface="Trebuchet MS"/>
              <a:cs typeface="Trebuchet MS"/>
              <a:sym typeface="Trebuchet MS"/>
            </a:endParaRPr>
          </a:p>
          <a:p>
            <a:pPr marL="68580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LLaMA</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오픈이노베이션 전략</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파라미터수 70억, 130억, 330억, 650억</a:t>
            </a:r>
            <a:endParaRPr sz="1400">
              <a:solidFill>
                <a:srgbClr val="3F3F3F"/>
              </a:solidFill>
              <a:latin typeface="Trebuchet MS"/>
              <a:ea typeface="Trebuchet MS"/>
              <a:cs typeface="Trebuchet MS"/>
              <a:sym typeface="Trebuchet MS"/>
            </a:endParaRPr>
          </a:p>
          <a:p>
            <a:pPr marL="68580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구글 바드(Gemini)</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LLM의 기반기술인 Transformer를 구글에서 만들었으나</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400">
                <a:solidFill>
                  <a:srgbClr val="3F3F3F"/>
                </a:solidFill>
                <a:latin typeface="Trebuchet MS"/>
                <a:ea typeface="Trebuchet MS"/>
                <a:cs typeface="Trebuchet MS"/>
                <a:sym typeface="Trebuchet MS"/>
              </a:rPr>
              <a:t>OpenAI에 뒤쳐지는 중</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Multi modal task에서 GPT를 앞서는 것으로 보임</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Mistral</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구글 딥마인드, 메타 출신 연구원들이 유럽에 설립</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sLLM 현재 선두(그러나 언제 바뀔지 모름)</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현재 상업적 프로젝트에 많이 이용됨 파라미터 70억개로</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400">
                <a:solidFill>
                  <a:srgbClr val="3F3F3F"/>
                </a:solidFill>
                <a:latin typeface="Trebuchet MS"/>
                <a:ea typeface="Trebuchet MS"/>
                <a:cs typeface="Trebuchet MS"/>
                <a:sym typeface="Trebuchet MS"/>
              </a:rPr>
              <a:t>서빙속도에 강점을 보임(AI뱅커 등)</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p:txBody>
      </p:sp>
      <p:sp>
        <p:nvSpPr>
          <p:cNvPr id="281" name="Google Shape;281;p39"/>
          <p:cNvSpPr txBox="1"/>
          <p:nvPr/>
        </p:nvSpPr>
        <p:spPr>
          <a:xfrm>
            <a:off x="5998556" y="3019369"/>
            <a:ext cx="2645400" cy="724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도구도 중요하지만</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도구의 활용이 훨씬 더 중요하다. </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어떠한 가치를 창출할지.</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5. 데이터 직군 Tip(취업)</a:t>
            </a:r>
            <a:endParaRPr sz="1800" b="1">
              <a:solidFill>
                <a:srgbClr val="7F7F7F"/>
              </a:solidFill>
              <a:latin typeface="Trebuchet MS"/>
              <a:ea typeface="Trebuchet MS"/>
              <a:cs typeface="Trebuchet MS"/>
              <a:sym typeface="Trebuchet MS"/>
            </a:endParaRPr>
          </a:p>
        </p:txBody>
      </p:sp>
      <p:sp>
        <p:nvSpPr>
          <p:cNvPr id="288" name="Google Shape;288;p40"/>
          <p:cNvSpPr txBox="1"/>
          <p:nvPr/>
        </p:nvSpPr>
        <p:spPr>
          <a:xfrm>
            <a:off x="482081" y="881213"/>
            <a:ext cx="5503200" cy="3500400"/>
          </a:xfrm>
          <a:prstGeom prst="rect">
            <a:avLst/>
          </a:prstGeom>
          <a:noFill/>
          <a:ln>
            <a:noFill/>
          </a:ln>
        </p:spPr>
        <p:txBody>
          <a:bodyPr spcFirstLastPara="1" wrap="square" lIns="68575" tIns="68575" rIns="68575" bIns="68575" anchor="t" anchorCtr="0">
            <a:noAutofit/>
          </a:bodyPr>
          <a:lstStyle/>
          <a:p>
            <a:pPr marL="342900" lvl="0" indent="-311150" algn="l" rtl="0">
              <a:spcBef>
                <a:spcPts val="0"/>
              </a:spcBef>
              <a:spcAft>
                <a:spcPts val="0"/>
              </a:spcAft>
              <a:buClr>
                <a:srgbClr val="3F3F3F"/>
              </a:buClr>
              <a:buSzPts val="2300"/>
              <a:buFont typeface="Trebuchet MS"/>
              <a:buAutoNum type="arabicPeriod"/>
            </a:pPr>
            <a:r>
              <a:rPr lang="ko" sz="2300">
                <a:solidFill>
                  <a:srgbClr val="3F3F3F"/>
                </a:solidFill>
                <a:latin typeface="Trebuchet MS"/>
                <a:ea typeface="Trebuchet MS"/>
                <a:cs typeface="Trebuchet MS"/>
                <a:sym typeface="Trebuchet MS"/>
              </a:rPr>
              <a:t>두드려라 열릴것이다. </a:t>
            </a:r>
            <a:endParaRPr sz="23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2300">
                <a:solidFill>
                  <a:srgbClr val="3F3F3F"/>
                </a:solidFill>
                <a:latin typeface="Trebuchet MS"/>
                <a:ea typeface="Trebuchet MS"/>
                <a:cs typeface="Trebuchet MS"/>
                <a:sym typeface="Trebuchet MS"/>
              </a:rPr>
              <a:t>-&gt; 많이 지원하라, 많이 면접봐라.</a:t>
            </a:r>
            <a:endParaRPr sz="2300">
              <a:solidFill>
                <a:srgbClr val="3F3F3F"/>
              </a:solidFill>
              <a:latin typeface="Trebuchet MS"/>
              <a:ea typeface="Trebuchet MS"/>
              <a:cs typeface="Trebuchet MS"/>
              <a:sym typeface="Trebuchet MS"/>
            </a:endParaRPr>
          </a:p>
          <a:p>
            <a:pPr marL="342900" lvl="0" indent="0" algn="l" rtl="0">
              <a:spcBef>
                <a:spcPts val="0"/>
              </a:spcBef>
              <a:spcAft>
                <a:spcPts val="0"/>
              </a:spcAft>
              <a:buNone/>
            </a:pPr>
            <a:endParaRPr sz="2300">
              <a:solidFill>
                <a:srgbClr val="3F3F3F"/>
              </a:solidFill>
              <a:latin typeface="Trebuchet MS"/>
              <a:ea typeface="Trebuchet MS"/>
              <a:cs typeface="Trebuchet MS"/>
              <a:sym typeface="Trebuchet MS"/>
            </a:endParaRPr>
          </a:p>
          <a:p>
            <a:pPr marL="342900" lvl="0" indent="-311150" algn="l" rtl="0">
              <a:spcBef>
                <a:spcPts val="0"/>
              </a:spcBef>
              <a:spcAft>
                <a:spcPts val="0"/>
              </a:spcAft>
              <a:buClr>
                <a:srgbClr val="3F3F3F"/>
              </a:buClr>
              <a:buSzPts val="2300"/>
              <a:buFont typeface="Trebuchet MS"/>
              <a:buAutoNum type="arabicPeriod"/>
            </a:pPr>
            <a:r>
              <a:rPr lang="ko" sz="2300" b="1">
                <a:solidFill>
                  <a:srgbClr val="3F3F3F"/>
                </a:solidFill>
                <a:latin typeface="Trebuchet MS"/>
                <a:ea typeface="Trebuchet MS"/>
                <a:cs typeface="Trebuchet MS"/>
                <a:sym typeface="Trebuchet MS"/>
              </a:rPr>
              <a:t>너자신을 알라</a:t>
            </a:r>
            <a:endParaRPr sz="2300" b="1">
              <a:solidFill>
                <a:srgbClr val="3F3F3F"/>
              </a:solidFill>
              <a:latin typeface="Trebuchet MS"/>
              <a:ea typeface="Trebuchet MS"/>
              <a:cs typeface="Trebuchet MS"/>
              <a:sym typeface="Trebuchet MS"/>
            </a:endParaRPr>
          </a:p>
          <a:p>
            <a:pPr marL="342900" lvl="0" indent="0" algn="l" rtl="0">
              <a:spcBef>
                <a:spcPts val="0"/>
              </a:spcBef>
              <a:spcAft>
                <a:spcPts val="0"/>
              </a:spcAft>
              <a:buNone/>
            </a:pPr>
            <a:endParaRPr sz="2300">
              <a:solidFill>
                <a:srgbClr val="3F3F3F"/>
              </a:solidFill>
              <a:latin typeface="Trebuchet MS"/>
              <a:ea typeface="Trebuchet MS"/>
              <a:cs typeface="Trebuchet MS"/>
              <a:sym typeface="Trebuchet MS"/>
            </a:endParaRPr>
          </a:p>
          <a:p>
            <a:pPr marL="342900" lvl="0" indent="-311150" algn="l" rtl="0">
              <a:spcBef>
                <a:spcPts val="0"/>
              </a:spcBef>
              <a:spcAft>
                <a:spcPts val="0"/>
              </a:spcAft>
              <a:buClr>
                <a:srgbClr val="3F3F3F"/>
              </a:buClr>
              <a:buSzPts val="2300"/>
              <a:buFont typeface="Trebuchet MS"/>
              <a:buAutoNum type="arabicPeriod"/>
            </a:pPr>
            <a:r>
              <a:rPr lang="ko" sz="2300" b="1">
                <a:solidFill>
                  <a:srgbClr val="3F3F3F"/>
                </a:solidFill>
                <a:latin typeface="Trebuchet MS"/>
                <a:ea typeface="Trebuchet MS"/>
                <a:cs typeface="Trebuchet MS"/>
                <a:sym typeface="Trebuchet MS"/>
              </a:rPr>
              <a:t>유비무환 </a:t>
            </a:r>
            <a:endParaRPr sz="2300" b="1">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2300" b="1">
                <a:solidFill>
                  <a:srgbClr val="3F3F3F"/>
                </a:solidFill>
                <a:latin typeface="Trebuchet MS"/>
                <a:ea typeface="Trebuchet MS"/>
                <a:cs typeface="Trebuchet MS"/>
                <a:sym typeface="Trebuchet MS"/>
              </a:rPr>
              <a:t>-&gt; 면접을 자신의 독무대로 만들어라.</a:t>
            </a:r>
            <a:endParaRPr sz="2300" b="1">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2300" b="1">
                <a:solidFill>
                  <a:srgbClr val="3F3F3F"/>
                </a:solidFill>
                <a:latin typeface="Trebuchet MS"/>
                <a:ea typeface="Trebuchet MS"/>
                <a:cs typeface="Trebuchet MS"/>
                <a:sym typeface="Trebuchet MS"/>
              </a:rPr>
              <a:t>    적극성 필요, 미리 포트폴리오 준비</a:t>
            </a:r>
            <a:endParaRPr sz="2300" b="1">
              <a:solidFill>
                <a:srgbClr val="3F3F3F"/>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5. 데이터 직군 Tip(학습)</a:t>
            </a:r>
            <a:endParaRPr sz="1800" b="1">
              <a:solidFill>
                <a:srgbClr val="7F7F7F"/>
              </a:solidFill>
              <a:latin typeface="Trebuchet MS"/>
              <a:ea typeface="Trebuchet MS"/>
              <a:cs typeface="Trebuchet MS"/>
              <a:sym typeface="Trebuchet MS"/>
            </a:endParaRPr>
          </a:p>
        </p:txBody>
      </p:sp>
      <p:sp>
        <p:nvSpPr>
          <p:cNvPr id="295" name="Google Shape;295;p41"/>
          <p:cNvSpPr txBox="1"/>
          <p:nvPr/>
        </p:nvSpPr>
        <p:spPr>
          <a:xfrm>
            <a:off x="639713" y="848025"/>
            <a:ext cx="4794900" cy="2530500"/>
          </a:xfrm>
          <a:prstGeom prst="rect">
            <a:avLst/>
          </a:prstGeom>
          <a:noFill/>
          <a:ln>
            <a:noFill/>
          </a:ln>
        </p:spPr>
        <p:txBody>
          <a:bodyPr spcFirstLastPara="1" wrap="square" lIns="68575" tIns="68575" rIns="68575" bIns="68575" anchor="t" anchorCtr="0">
            <a:noAutofit/>
          </a:bodyPr>
          <a:lstStyle/>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데이터 직군에서 학습은 숨쉬기와 같다. </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어떻게 평생 학습을 할지?</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본인의 상황을 평생 학습을 할 수 밖에 없게끔 만들어라</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AutoNum type="arabicPeriod"/>
            </a:pPr>
            <a:r>
              <a:rPr lang="ko" sz="1400">
                <a:solidFill>
                  <a:srgbClr val="3F3F3F"/>
                </a:solidFill>
                <a:latin typeface="Trebuchet MS"/>
                <a:ea typeface="Trebuchet MS"/>
                <a:cs typeface="Trebuchet MS"/>
                <a:sym typeface="Trebuchet MS"/>
              </a:rPr>
              <a:t>발표자는 어떻게 하는지?</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더 높은 학위과정 공부 ( 잘 발달되어있음)</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다양한 프로젝트 참여(초반에 돈을 안받더라도 기꺼이)</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400">
                <a:solidFill>
                  <a:srgbClr val="3F3F3F"/>
                </a:solidFill>
                <a:latin typeface="Trebuchet MS"/>
                <a:ea typeface="Trebuchet MS"/>
                <a:cs typeface="Trebuchet MS"/>
                <a:sym typeface="Trebuchet MS"/>
              </a:rPr>
              <a:t>대회, 용역, 자발적 참여 필요 -&gt; 네트워크 형성</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400">
                <a:solidFill>
                  <a:srgbClr val="3F3F3F"/>
                </a:solidFill>
                <a:latin typeface="Trebuchet MS"/>
                <a:ea typeface="Trebuchet MS"/>
                <a:cs typeface="Trebuchet MS"/>
                <a:sym typeface="Trebuchet MS"/>
              </a:rPr>
              <a:t>-&gt; 또 다른 기회 ↑ -&gt; </a:t>
            </a:r>
            <a:r>
              <a:rPr lang="ko" sz="1400" b="1" u="sng">
                <a:solidFill>
                  <a:srgbClr val="3F3F3F"/>
                </a:solidFill>
                <a:latin typeface="Trebuchet MS"/>
                <a:ea typeface="Trebuchet MS"/>
                <a:cs typeface="Trebuchet MS"/>
                <a:sym typeface="Trebuchet MS"/>
              </a:rPr>
              <a:t>선순환 사이클 구축</a:t>
            </a:r>
            <a:endParaRPr sz="1400" b="1" u="sng">
              <a:solidFill>
                <a:srgbClr val="3F3F3F"/>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p:nvPr/>
        </p:nvSpPr>
        <p:spPr>
          <a:xfrm>
            <a:off x="0" y="297638"/>
            <a:ext cx="41064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6. Q&amp;A</a:t>
            </a:r>
            <a:endParaRPr sz="1800" b="1">
              <a:solidFill>
                <a:srgbClr val="7F7F7F"/>
              </a:solidFill>
              <a:latin typeface="Trebuchet MS"/>
              <a:ea typeface="Trebuchet MS"/>
              <a:cs typeface="Trebuchet MS"/>
              <a:sym typeface="Trebuchet MS"/>
            </a:endParaRPr>
          </a:p>
        </p:txBody>
      </p:sp>
      <p:sp>
        <p:nvSpPr>
          <p:cNvPr id="302" name="Google Shape;302;p42"/>
          <p:cNvSpPr txBox="1"/>
          <p:nvPr/>
        </p:nvSpPr>
        <p:spPr>
          <a:xfrm>
            <a:off x="2668313" y="1673213"/>
            <a:ext cx="3558300" cy="2067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9000">
                <a:solidFill>
                  <a:srgbClr val="3F3F3F"/>
                </a:solidFill>
              </a:rPr>
              <a:t>Q&amp;A</a:t>
            </a:r>
            <a:endParaRPr sz="9000">
              <a:solidFill>
                <a:srgbClr val="3F3F3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ko"/>
              <a:t>데이터가 돈이 되어</a:t>
            </a:r>
            <a:endParaRPr/>
          </a:p>
          <a:p>
            <a:pPr marL="0" lvl="0" indent="0" algn="ctr" rtl="0">
              <a:spcBef>
                <a:spcPts val="0"/>
              </a:spcBef>
              <a:spcAft>
                <a:spcPts val="0"/>
              </a:spcAft>
              <a:buNone/>
            </a:pPr>
            <a:r>
              <a:rPr lang="ko"/>
              <a:t>기업의 수익성에 기여하는 방법</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p:nvPr/>
        </p:nvSpPr>
        <p:spPr>
          <a:xfrm>
            <a:off x="821888" y="1935731"/>
            <a:ext cx="609000" cy="2235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sp>
        <p:nvSpPr>
          <p:cNvPr id="80" name="Google Shape;80;p17"/>
          <p:cNvSpPr/>
          <p:nvPr/>
        </p:nvSpPr>
        <p:spPr>
          <a:xfrm>
            <a:off x="1450669" y="1295419"/>
            <a:ext cx="2351100" cy="48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sp>
        <p:nvSpPr>
          <p:cNvPr id="81" name="Google Shape;81;p17"/>
          <p:cNvSpPr/>
          <p:nvPr/>
        </p:nvSpPr>
        <p:spPr>
          <a:xfrm>
            <a:off x="661294" y="129694"/>
            <a:ext cx="2217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1. 개요</a:t>
            </a:r>
            <a:endParaRPr sz="1800" b="1">
              <a:solidFill>
                <a:srgbClr val="7F7F7F"/>
              </a:solidFill>
              <a:latin typeface="Trebuchet MS"/>
              <a:ea typeface="Trebuchet MS"/>
              <a:cs typeface="Trebuchet MS"/>
              <a:sym typeface="Trebuchet MS"/>
            </a:endParaRPr>
          </a:p>
        </p:txBody>
      </p:sp>
      <p:sp>
        <p:nvSpPr>
          <p:cNvPr id="82" name="Google Shape;82;p17"/>
          <p:cNvSpPr txBox="1"/>
          <p:nvPr/>
        </p:nvSpPr>
        <p:spPr>
          <a:xfrm>
            <a:off x="1655363" y="1106381"/>
            <a:ext cx="2217000" cy="346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Horizontal View : 산업</a:t>
            </a:r>
            <a:endParaRPr sz="1400">
              <a:solidFill>
                <a:srgbClr val="3F3F3F"/>
              </a:solidFill>
              <a:latin typeface="Trebuchet MS"/>
              <a:ea typeface="Trebuchet MS"/>
              <a:cs typeface="Trebuchet MS"/>
              <a:sym typeface="Trebuchet MS"/>
            </a:endParaRPr>
          </a:p>
        </p:txBody>
      </p:sp>
      <p:sp>
        <p:nvSpPr>
          <p:cNvPr id="83" name="Google Shape;83;p17"/>
          <p:cNvSpPr txBox="1"/>
          <p:nvPr/>
        </p:nvSpPr>
        <p:spPr>
          <a:xfrm>
            <a:off x="200269" y="2628450"/>
            <a:ext cx="1806900" cy="4314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Vertical View : 직군</a:t>
            </a:r>
            <a:endParaRPr sz="1400">
              <a:solidFill>
                <a:srgbClr val="3F3F3F"/>
              </a:solidFill>
              <a:latin typeface="Trebuchet MS"/>
              <a:ea typeface="Trebuchet MS"/>
              <a:cs typeface="Trebuchet MS"/>
              <a:sym typeface="Trebuchet MS"/>
            </a:endParaRPr>
          </a:p>
        </p:txBody>
      </p:sp>
      <p:sp>
        <p:nvSpPr>
          <p:cNvPr id="84" name="Google Shape;84;p17"/>
          <p:cNvSpPr/>
          <p:nvPr/>
        </p:nvSpPr>
        <p:spPr>
          <a:xfrm>
            <a:off x="3124894" y="2707181"/>
            <a:ext cx="1145400" cy="4830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sp>
        <p:nvSpPr>
          <p:cNvPr id="85" name="Google Shape;85;p17"/>
          <p:cNvSpPr txBox="1"/>
          <p:nvPr/>
        </p:nvSpPr>
        <p:spPr>
          <a:xfrm>
            <a:off x="4446375" y="2301200"/>
            <a:ext cx="3286800" cy="1086000"/>
          </a:xfrm>
          <a:prstGeom prst="rect">
            <a:avLst/>
          </a:prstGeom>
          <a:no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산업 : 금융</a:t>
            </a:r>
            <a:endParaRPr sz="1400">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직군 : 데이터</a:t>
            </a:r>
            <a:r>
              <a:rPr lang="ko">
                <a:solidFill>
                  <a:srgbClr val="3F3F3F"/>
                </a:solidFill>
                <a:latin typeface="Trebuchet MS"/>
                <a:ea typeface="Trebuchet MS"/>
                <a:cs typeface="Trebuchet MS"/>
                <a:sym typeface="Trebuchet MS"/>
              </a:rPr>
              <a:t> </a:t>
            </a:r>
            <a:r>
              <a:rPr lang="ko" sz="1400">
                <a:solidFill>
                  <a:srgbClr val="3F3F3F"/>
                </a:solidFill>
                <a:latin typeface="Trebuchet MS"/>
                <a:ea typeface="Trebuchet MS"/>
                <a:cs typeface="Trebuchet MS"/>
                <a:sym typeface="Trebuchet MS"/>
              </a:rPr>
              <a:t>사이언</a:t>
            </a:r>
            <a:r>
              <a:rPr lang="ko">
                <a:solidFill>
                  <a:srgbClr val="3F3F3F"/>
                </a:solidFill>
                <a:latin typeface="Trebuchet MS"/>
                <a:ea typeface="Trebuchet MS"/>
                <a:cs typeface="Trebuchet MS"/>
                <a:sym typeface="Trebuchet MS"/>
              </a:rPr>
              <a:t>티스트/분석가</a:t>
            </a:r>
            <a:endParaRPr sz="1400">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업무 : </a:t>
            </a:r>
            <a:r>
              <a:rPr lang="ko">
                <a:solidFill>
                  <a:srgbClr val="3F3F3F"/>
                </a:solidFill>
                <a:latin typeface="Trebuchet MS"/>
                <a:ea typeface="Trebuchet MS"/>
                <a:cs typeface="Trebuchet MS"/>
                <a:sym typeface="Trebuchet MS"/>
              </a:rPr>
              <a:t>핀테크 데이터</a:t>
            </a:r>
            <a:endParaRPr>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a:solidFill>
                  <a:srgbClr val="3F3F3F"/>
                </a:solidFill>
                <a:latin typeface="Trebuchet MS"/>
                <a:ea typeface="Trebuchet MS"/>
                <a:cs typeface="Trebuchet MS"/>
                <a:sym typeface="Trebuchet MS"/>
              </a:rPr>
              <a:t> 2가지</a:t>
            </a:r>
            <a:endParaRPr sz="1400">
              <a:solidFill>
                <a:srgbClr val="3F3F3F"/>
              </a:solidFill>
              <a:latin typeface="Trebuchet MS"/>
              <a:ea typeface="Trebuchet MS"/>
              <a:cs typeface="Trebuchet MS"/>
              <a:sym typeface="Trebuchet MS"/>
            </a:endParaRPr>
          </a:p>
        </p:txBody>
      </p:sp>
      <p:sp>
        <p:nvSpPr>
          <p:cNvPr id="86" name="Google Shape;86;p17"/>
          <p:cNvSpPr txBox="1"/>
          <p:nvPr/>
        </p:nvSpPr>
        <p:spPr>
          <a:xfrm>
            <a:off x="2127694" y="2628450"/>
            <a:ext cx="997200" cy="483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1700" b="1">
                <a:solidFill>
                  <a:srgbClr val="3F3F3F"/>
                </a:solidFill>
                <a:latin typeface="Trebuchet MS"/>
                <a:ea typeface="Trebuchet MS"/>
                <a:cs typeface="Trebuchet MS"/>
                <a:sym typeface="Trebuchet MS"/>
              </a:rPr>
              <a:t>데이터</a:t>
            </a:r>
            <a:endParaRPr sz="1700" b="1">
              <a:solidFill>
                <a:srgbClr val="3F3F3F"/>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p:nvPr/>
        </p:nvSpPr>
        <p:spPr>
          <a:xfrm>
            <a:off x="1073226" y="924750"/>
            <a:ext cx="6660000" cy="2808300"/>
          </a:xfrm>
          <a:prstGeom prst="rect">
            <a:avLst/>
          </a:prstGeom>
          <a:noFill/>
          <a:ln>
            <a:noFill/>
          </a:ln>
        </p:spPr>
        <p:txBody>
          <a:bodyPr spcFirstLastPara="1" wrap="square" lIns="68575" tIns="34275" rIns="68575" bIns="34275" anchor="t" anchorCtr="0">
            <a:noAutofit/>
          </a:bodyPr>
          <a:lstStyle/>
          <a:p>
            <a:pPr marL="34290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데이터가 돈이되어 기업의 수익성에 기여하는 방법 목차</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추천시스템</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타겟마케팅</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AB테스트</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인과추론</a:t>
            </a:r>
            <a:endParaRPr sz="1800" b="1">
              <a:solidFill>
                <a:srgbClr val="7F7F7F"/>
              </a:solidFill>
              <a:latin typeface="Trebuchet MS"/>
              <a:ea typeface="Trebuchet MS"/>
              <a:cs typeface="Trebuchet MS"/>
              <a:sym typeface="Trebuchet MS"/>
            </a:endParaRPr>
          </a:p>
          <a:p>
            <a:pPr marL="342900" marR="0" lvl="0" indent="-279400" algn="l" rtl="0">
              <a:lnSpc>
                <a:spcPct val="150000"/>
              </a:lnSpc>
              <a:spcBef>
                <a:spcPts val="0"/>
              </a:spcBef>
              <a:spcAft>
                <a:spcPts val="0"/>
              </a:spcAft>
              <a:buClr>
                <a:srgbClr val="7F7F7F"/>
              </a:buClr>
              <a:buSzPts val="1800"/>
              <a:buFont typeface="Trebuchet MS"/>
              <a:buAutoNum type="arabicPeriod"/>
            </a:pPr>
            <a:r>
              <a:rPr lang="ko" sz="1800" b="1">
                <a:solidFill>
                  <a:srgbClr val="7F7F7F"/>
                </a:solidFill>
                <a:latin typeface="Trebuchet MS"/>
                <a:ea typeface="Trebuchet MS"/>
                <a:cs typeface="Trebuchet MS"/>
                <a:sym typeface="Trebuchet MS"/>
              </a:rPr>
              <a:t>Q&amp;A</a:t>
            </a:r>
            <a:endParaRPr sz="1800" b="1" i="0" u="none" strike="noStrike" cap="none">
              <a:solidFill>
                <a:srgbClr val="7F7F7F"/>
              </a:solidFill>
              <a:latin typeface="Trebuchet MS"/>
              <a:ea typeface="Trebuchet MS"/>
              <a:cs typeface="Trebuchet MS"/>
              <a:sym typeface="Trebuchet MS"/>
            </a:endParaRPr>
          </a:p>
          <a:p>
            <a:pPr marL="0" marR="0" lvl="0" indent="0" algn="l" rtl="0">
              <a:lnSpc>
                <a:spcPct val="150000"/>
              </a:lnSpc>
              <a:spcBef>
                <a:spcPts val="0"/>
              </a:spcBef>
              <a:spcAft>
                <a:spcPts val="0"/>
              </a:spcAft>
              <a:buNone/>
            </a:pPr>
            <a:endParaRPr sz="1500" b="1" i="0" u="none" strike="noStrike" cap="none">
              <a:solidFill>
                <a:srgbClr val="7F7F7F"/>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
        <p:nvSpPr>
          <p:cNvPr id="318" name="Google Shape;31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9" name="Google Shape;319;p45"/>
          <p:cNvPicPr preferRelativeResize="0"/>
          <p:nvPr/>
        </p:nvPicPr>
        <p:blipFill>
          <a:blip r:embed="rId3">
            <a:alphaModFix/>
          </a:blip>
          <a:stretch>
            <a:fillRect/>
          </a:stretch>
        </p:blipFill>
        <p:spPr>
          <a:xfrm>
            <a:off x="0" y="627976"/>
            <a:ext cx="9144000" cy="4299450"/>
          </a:xfrm>
          <a:prstGeom prst="rect">
            <a:avLst/>
          </a:prstGeom>
          <a:noFill/>
          <a:ln>
            <a:noFill/>
          </a:ln>
        </p:spPr>
      </p:pic>
      <p:cxnSp>
        <p:nvCxnSpPr>
          <p:cNvPr id="320" name="Google Shape;320;p45"/>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292788" y="6279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Clr>
                <a:schemeClr val="dk1"/>
              </a:buClr>
              <a:buSzPct val="88000"/>
              <a:buFont typeface="Arial"/>
              <a:buNone/>
            </a:pPr>
            <a:r>
              <a:rPr lang="ko" sz="1250" b="1">
                <a:solidFill>
                  <a:srgbClr val="333333"/>
                </a:solidFill>
                <a:highlight>
                  <a:srgbClr val="FFFFFF"/>
                </a:highlight>
              </a:rPr>
              <a:t>⬛협업필터링 추천시스템</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26" name="Google Shape;326;p46"/>
          <p:cNvSpPr txBox="1">
            <a:spLocks noGrp="1"/>
          </p:cNvSpPr>
          <p:nvPr>
            <p:ph type="body" idx="1"/>
          </p:nvPr>
        </p:nvSpPr>
        <p:spPr>
          <a:xfrm>
            <a:off x="330613" y="1280775"/>
            <a:ext cx="8520600" cy="4075200"/>
          </a:xfrm>
          <a:prstGeom prst="rect">
            <a:avLst/>
          </a:prstGeom>
        </p:spPr>
        <p:txBody>
          <a:bodyPr spcFirstLastPara="1" wrap="square" lIns="91425" tIns="91425" rIns="91425" bIns="91425" anchor="t" anchorCtr="0">
            <a:normAutofit/>
          </a:bodyPr>
          <a:lstStyle/>
          <a:p>
            <a:pPr marL="457200" lvl="0" indent="-304800" algn="l" rtl="0">
              <a:lnSpc>
                <a:spcPct val="170000"/>
              </a:lnSpc>
              <a:spcBef>
                <a:spcPts val="1100"/>
              </a:spcBef>
              <a:spcAft>
                <a:spcPts val="0"/>
              </a:spcAft>
              <a:buClr>
                <a:srgbClr val="333333"/>
              </a:buClr>
              <a:buSzPts val="1200"/>
              <a:buChar char="●"/>
            </a:pPr>
            <a:r>
              <a:rPr lang="ko" sz="1200" b="1">
                <a:solidFill>
                  <a:srgbClr val="333333"/>
                </a:solidFill>
                <a:highlight>
                  <a:srgbClr val="FFFFFF"/>
                </a:highlight>
              </a:rPr>
              <a:t>Memory-based : </a:t>
            </a:r>
            <a:r>
              <a:rPr lang="ko" sz="1200" b="1">
                <a:solidFill>
                  <a:srgbClr val="646464"/>
                </a:solidFill>
                <a:highlight>
                  <a:srgbClr val="FFFFFF"/>
                </a:highlight>
              </a:rPr>
              <a:t>사용자가 아이템을 좋아하거나 평가했는지 또는 특정 사용자가 항목을 좋아하거나 평가했는지 여부와 같은 사용자 행동을 관찰</a:t>
            </a:r>
            <a:r>
              <a:rPr lang="ko" sz="1200">
                <a:solidFill>
                  <a:srgbClr val="646464"/>
                </a:solidFill>
                <a:highlight>
                  <a:srgbClr val="FFFFFF"/>
                </a:highlight>
              </a:rPr>
              <a:t>한다. </a:t>
            </a:r>
            <a:r>
              <a:rPr lang="ko" sz="1200">
                <a:solidFill>
                  <a:srgbClr val="333333"/>
                </a:solidFill>
                <a:highlight>
                  <a:srgbClr val="FFFFFF"/>
                </a:highlight>
              </a:rPr>
              <a:t>전처리 없이 raw-data에 적용한다. 구현하기 쉽고 추천 결과를 설명하기 쉽다는 장점이 있다.</a:t>
            </a:r>
            <a:endParaRPr sz="1200">
              <a:solidFill>
                <a:srgbClr val="333333"/>
              </a:solidFill>
              <a:highlight>
                <a:srgbClr val="FFFFFF"/>
              </a:highlight>
            </a:endParaRPr>
          </a:p>
          <a:p>
            <a:pPr marL="914400" lvl="1" indent="-304800" algn="l" rtl="0">
              <a:lnSpc>
                <a:spcPct val="170000"/>
              </a:lnSpc>
              <a:spcBef>
                <a:spcPts val="0"/>
              </a:spcBef>
              <a:spcAft>
                <a:spcPts val="0"/>
              </a:spcAft>
              <a:buClr>
                <a:srgbClr val="333333"/>
              </a:buClr>
              <a:buSzPts val="1200"/>
              <a:buAutoNum type="alphaLcPeriod"/>
            </a:pPr>
            <a:r>
              <a:rPr lang="ko" sz="1200" b="1">
                <a:solidFill>
                  <a:srgbClr val="333333"/>
                </a:solidFill>
                <a:highlight>
                  <a:srgbClr val="FFFFFF"/>
                </a:highlight>
              </a:rPr>
              <a:t>User-based :</a:t>
            </a:r>
            <a:r>
              <a:rPr lang="ko" sz="1200">
                <a:solidFill>
                  <a:srgbClr val="333333"/>
                </a:solidFill>
                <a:highlight>
                  <a:srgbClr val="FFFFFF"/>
                </a:highlight>
              </a:rPr>
              <a:t> 사용자와 유사한 사용자가 '구매/좋아요' 했다는 사실을 기반으로 사용자에게 추천</a:t>
            </a:r>
            <a:endParaRPr sz="1200" b="1">
              <a:solidFill>
                <a:srgbClr val="006DD7"/>
              </a:solidFill>
              <a:highlight>
                <a:srgbClr val="FFFFFF"/>
              </a:highlight>
            </a:endParaRPr>
          </a:p>
          <a:p>
            <a:pPr marL="0" lvl="0" indent="0" algn="l" rtl="0">
              <a:spcBef>
                <a:spcPts val="4000"/>
              </a:spcBef>
              <a:spcAft>
                <a:spcPts val="1200"/>
              </a:spcAft>
              <a:buNone/>
            </a:pPr>
            <a:endParaRPr/>
          </a:p>
        </p:txBody>
      </p:sp>
      <p:cxnSp>
        <p:nvCxnSpPr>
          <p:cNvPr id="327" name="Google Shape;327;p46"/>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28" name="Google Shape;328;p46"/>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pic>
        <p:nvPicPr>
          <p:cNvPr id="329" name="Google Shape;329;p46"/>
          <p:cNvPicPr preferRelativeResize="0"/>
          <p:nvPr/>
        </p:nvPicPr>
        <p:blipFill>
          <a:blip r:embed="rId3">
            <a:alphaModFix/>
          </a:blip>
          <a:stretch>
            <a:fillRect/>
          </a:stretch>
        </p:blipFill>
        <p:spPr>
          <a:xfrm>
            <a:off x="1436300" y="2571750"/>
            <a:ext cx="6033100" cy="2431000"/>
          </a:xfrm>
          <a:prstGeom prst="rect">
            <a:avLst/>
          </a:prstGeom>
          <a:noFill/>
          <a:ln>
            <a:noFill/>
          </a:ln>
        </p:spPr>
      </p:pic>
      <p:sp>
        <p:nvSpPr>
          <p:cNvPr id="330" name="Google Shape;330;p46"/>
          <p:cNvSpPr/>
          <p:nvPr/>
        </p:nvSpPr>
        <p:spPr>
          <a:xfrm>
            <a:off x="6495600" y="3934325"/>
            <a:ext cx="973800" cy="680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46"/>
          <p:cNvSpPr txBox="1"/>
          <p:nvPr/>
        </p:nvSpPr>
        <p:spPr>
          <a:xfrm>
            <a:off x="3545600" y="3037225"/>
            <a:ext cx="482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FF0000"/>
                </a:solidFill>
              </a:rPr>
              <a:t>B</a:t>
            </a:r>
            <a:endParaRPr sz="1800">
              <a:solidFill>
                <a:srgbClr val="FF0000"/>
              </a:solidFill>
            </a:endParaRPr>
          </a:p>
        </p:txBody>
      </p:sp>
      <p:sp>
        <p:nvSpPr>
          <p:cNvPr id="332" name="Google Shape;332;p46"/>
          <p:cNvSpPr txBox="1"/>
          <p:nvPr/>
        </p:nvSpPr>
        <p:spPr>
          <a:xfrm>
            <a:off x="5447175" y="3037225"/>
            <a:ext cx="482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rgbClr val="FF0000"/>
                </a:solidFill>
              </a:rPr>
              <a:t>A</a:t>
            </a:r>
            <a:endParaRPr sz="18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236075" y="7136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None/>
            </a:pPr>
            <a:r>
              <a:rPr lang="ko" sz="1250" b="1">
                <a:solidFill>
                  <a:srgbClr val="333333"/>
                </a:solidFill>
                <a:highlight>
                  <a:srgbClr val="FFFFFF"/>
                </a:highlight>
              </a:rPr>
              <a:t>⬛  협업필터링 추천시스템</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38" name="Google Shape;338;p47"/>
          <p:cNvSpPr txBox="1">
            <a:spLocks noGrp="1"/>
          </p:cNvSpPr>
          <p:nvPr>
            <p:ph type="body" idx="1"/>
          </p:nvPr>
        </p:nvSpPr>
        <p:spPr>
          <a:xfrm>
            <a:off x="311700" y="1135088"/>
            <a:ext cx="8520600" cy="4075200"/>
          </a:xfrm>
          <a:prstGeom prst="rect">
            <a:avLst/>
          </a:prstGeom>
        </p:spPr>
        <p:txBody>
          <a:bodyPr spcFirstLastPara="1" wrap="square" lIns="91425" tIns="91425" rIns="91425" bIns="91425" anchor="t" anchorCtr="0">
            <a:normAutofit/>
          </a:bodyPr>
          <a:lstStyle/>
          <a:p>
            <a:pPr marL="0" lvl="0" indent="0" algn="l" rtl="0">
              <a:lnSpc>
                <a:spcPct val="170000"/>
              </a:lnSpc>
              <a:spcBef>
                <a:spcPts val="1100"/>
              </a:spcBef>
              <a:spcAft>
                <a:spcPts val="2000"/>
              </a:spcAft>
              <a:buNone/>
            </a:pPr>
            <a:r>
              <a:rPr lang="ko" sz="1200" b="1">
                <a:solidFill>
                  <a:srgbClr val="333333"/>
                </a:solidFill>
                <a:highlight>
                  <a:srgbClr val="FFFFFF"/>
                </a:highlight>
              </a:rPr>
              <a:t>  b.  Item-based</a:t>
            </a:r>
            <a:r>
              <a:rPr lang="ko" sz="1200">
                <a:solidFill>
                  <a:srgbClr val="333333"/>
                </a:solidFill>
                <a:highlight>
                  <a:srgbClr val="FFFFFF"/>
                </a:highlight>
              </a:rPr>
              <a:t> : "이 항목을 좋아한 사용자가 ###도 좋아했습니다" . 사용자는 마음을 바꿀 수 있기 때문에              User-based(사용자 기반)보다 더 안정적이며 </a:t>
            </a:r>
            <a:r>
              <a:rPr lang="ko" sz="1200" b="1" u="sng">
                <a:solidFill>
                  <a:srgbClr val="333333"/>
                </a:solidFill>
                <a:highlight>
                  <a:srgbClr val="FFFFFF"/>
                </a:highlight>
              </a:rPr>
              <a:t>새로운 사용자</a:t>
            </a:r>
            <a:r>
              <a:rPr lang="ko" sz="1200">
                <a:solidFill>
                  <a:srgbClr val="333333"/>
                </a:solidFill>
                <a:highlight>
                  <a:srgbClr val="FFFFFF"/>
                </a:highlight>
              </a:rPr>
              <a:t>가 사이트를 방문한 경우,  User-based보다 더 나은 방식이다.</a:t>
            </a:r>
            <a:endParaRPr/>
          </a:p>
        </p:txBody>
      </p:sp>
      <p:cxnSp>
        <p:nvCxnSpPr>
          <p:cNvPr id="339" name="Google Shape;339;p47"/>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40" name="Google Shape;340;p47"/>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pic>
        <p:nvPicPr>
          <p:cNvPr id="341" name="Google Shape;341;p47"/>
          <p:cNvPicPr preferRelativeResize="0"/>
          <p:nvPr/>
        </p:nvPicPr>
        <p:blipFill>
          <a:blip r:embed="rId3">
            <a:alphaModFix/>
          </a:blip>
          <a:stretch>
            <a:fillRect/>
          </a:stretch>
        </p:blipFill>
        <p:spPr>
          <a:xfrm>
            <a:off x="674650" y="2127475"/>
            <a:ext cx="7489299" cy="2731425"/>
          </a:xfrm>
          <a:prstGeom prst="rect">
            <a:avLst/>
          </a:prstGeom>
          <a:noFill/>
          <a:ln>
            <a:noFill/>
          </a:ln>
        </p:spPr>
      </p:pic>
      <p:sp>
        <p:nvSpPr>
          <p:cNvPr id="342" name="Google Shape;342;p47"/>
          <p:cNvSpPr/>
          <p:nvPr/>
        </p:nvSpPr>
        <p:spPr>
          <a:xfrm>
            <a:off x="841500" y="2875350"/>
            <a:ext cx="680700" cy="340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264425" y="7425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None/>
            </a:pPr>
            <a:r>
              <a:rPr lang="ko" sz="1250" b="1">
                <a:solidFill>
                  <a:srgbClr val="333333"/>
                </a:solidFill>
                <a:highlight>
                  <a:srgbClr val="FFFFFF"/>
                </a:highlight>
              </a:rPr>
              <a:t>⬛ 협업필터링 추천시스템</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48" name="Google Shape;348;p48"/>
          <p:cNvSpPr txBox="1">
            <a:spLocks noGrp="1"/>
          </p:cNvSpPr>
          <p:nvPr>
            <p:ph type="body" idx="1"/>
          </p:nvPr>
        </p:nvSpPr>
        <p:spPr>
          <a:xfrm>
            <a:off x="0" y="1315275"/>
            <a:ext cx="8520600" cy="4075200"/>
          </a:xfrm>
          <a:prstGeom prst="rect">
            <a:avLst/>
          </a:prstGeom>
        </p:spPr>
        <p:txBody>
          <a:bodyPr spcFirstLastPara="1" wrap="square" lIns="91425" tIns="91425" rIns="91425" bIns="91425" anchor="t" anchorCtr="0">
            <a:normAutofit lnSpcReduction="10000"/>
          </a:bodyPr>
          <a:lstStyle/>
          <a:p>
            <a:pPr marL="673100" lvl="0" indent="-304800" algn="l" rtl="0">
              <a:lnSpc>
                <a:spcPct val="170000"/>
              </a:lnSpc>
              <a:spcBef>
                <a:spcPts val="1100"/>
              </a:spcBef>
              <a:spcAft>
                <a:spcPts val="0"/>
              </a:spcAft>
              <a:buClr>
                <a:srgbClr val="333333"/>
              </a:buClr>
              <a:buSzPts val="1200"/>
              <a:buChar char="●"/>
            </a:pPr>
            <a:r>
              <a:rPr lang="ko" sz="1200" b="1">
                <a:solidFill>
                  <a:srgbClr val="333333"/>
                </a:solidFill>
                <a:highlight>
                  <a:srgbClr val="FFFFFF"/>
                </a:highlight>
              </a:rPr>
              <a:t>Model-based</a:t>
            </a:r>
            <a:r>
              <a:rPr lang="ko" sz="1200">
                <a:solidFill>
                  <a:srgbClr val="333333"/>
                </a:solidFill>
                <a:highlight>
                  <a:srgbClr val="FFFFFF"/>
                </a:highlight>
              </a:rPr>
              <a:t> :데이터가 아닌 모델을 기반으로 작업 속도를 높이는 추천시스템을 제공하고 더 나은 확장성을 제공한다. 차원 축소가 자주 사용되며 이 접근법의 가장 유명한 유형은 행렬 분해이다.</a:t>
            </a:r>
            <a:endParaRPr sz="1200">
              <a:solidFill>
                <a:srgbClr val="333333"/>
              </a:solidFill>
              <a:highlight>
                <a:srgbClr val="FFFFFF"/>
              </a:highlight>
            </a:endParaRPr>
          </a:p>
          <a:p>
            <a:pPr marL="1346200" lvl="1" indent="-304800" algn="l" rtl="0">
              <a:lnSpc>
                <a:spcPct val="170000"/>
              </a:lnSpc>
              <a:spcBef>
                <a:spcPts val="0"/>
              </a:spcBef>
              <a:spcAft>
                <a:spcPts val="0"/>
              </a:spcAft>
              <a:buClr>
                <a:srgbClr val="333333"/>
              </a:buClr>
              <a:buSzPts val="1200"/>
              <a:buChar char="●"/>
            </a:pPr>
            <a:r>
              <a:rPr lang="ko" sz="1200" b="1">
                <a:solidFill>
                  <a:srgbClr val="333333"/>
                </a:solidFill>
                <a:highlight>
                  <a:srgbClr val="FFFFFF"/>
                </a:highlight>
              </a:rPr>
              <a:t>Matrix Factorization(행렬 분해)</a:t>
            </a:r>
            <a:r>
              <a:rPr lang="ko" sz="1200">
                <a:solidFill>
                  <a:srgbClr val="333333"/>
                </a:solidFill>
                <a:highlight>
                  <a:srgbClr val="FFFFFF"/>
                </a:highlight>
              </a:rPr>
              <a:t> :사용자로부터 피드백이 있는 경우, 사용자가 특정 영화를 보거나 특정 책을 읽고 등급을 부여한 경우 </a:t>
            </a:r>
            <a:r>
              <a:rPr lang="ko" sz="1200" b="1" u="sng">
                <a:solidFill>
                  <a:srgbClr val="333333"/>
                </a:solidFill>
                <a:highlight>
                  <a:srgbClr val="FFFFFF"/>
                </a:highlight>
              </a:rPr>
              <a:t>각 행은 특정 사용자</a:t>
            </a:r>
            <a:r>
              <a:rPr lang="ko" sz="1200">
                <a:solidFill>
                  <a:srgbClr val="333333"/>
                </a:solidFill>
                <a:highlight>
                  <a:srgbClr val="FFFFFF"/>
                </a:highlight>
              </a:rPr>
              <a:t>를 나타내고 </a:t>
            </a:r>
            <a:r>
              <a:rPr lang="ko" sz="1200" b="1" u="sng">
                <a:solidFill>
                  <a:srgbClr val="333333"/>
                </a:solidFill>
                <a:highlight>
                  <a:srgbClr val="FFFFFF"/>
                </a:highlight>
              </a:rPr>
              <a:t>각 열은 특정 아이템</a:t>
            </a:r>
            <a:r>
              <a:rPr lang="ko" sz="1200">
                <a:solidFill>
                  <a:srgbClr val="333333"/>
                </a:solidFill>
                <a:highlight>
                  <a:srgbClr val="FFFFFF"/>
                </a:highlight>
              </a:rPr>
              <a:t>을 나타내는 행렬 형식으로 나타낼 수 있습니다.  사용자가 모든 아이템을 평가하는 것은 거의 불가능하므로 이 매트릭스에는 채워지지 않은 값이 많이 있습니다. 이를 희소성(Sparsity)이라고 합니다.</a:t>
            </a:r>
            <a:endParaRPr sz="1200">
              <a:solidFill>
                <a:srgbClr val="333333"/>
              </a:solidFill>
              <a:highlight>
                <a:srgbClr val="FFFFFF"/>
              </a:highlight>
            </a:endParaRPr>
          </a:p>
          <a:p>
            <a:pPr marL="914400" lvl="0" indent="0" algn="l" rtl="0">
              <a:lnSpc>
                <a:spcPct val="170000"/>
              </a:lnSpc>
              <a:spcBef>
                <a:spcPts val="4000"/>
              </a:spcBef>
              <a:spcAft>
                <a:spcPts val="0"/>
              </a:spcAft>
              <a:buNone/>
            </a:pPr>
            <a:r>
              <a:rPr lang="ko" sz="1200">
                <a:solidFill>
                  <a:srgbClr val="646464"/>
                </a:solidFill>
                <a:highlight>
                  <a:srgbClr val="FFFFFF"/>
                </a:highlight>
              </a:rPr>
              <a:t> ① 랜덤 사용자-아이템 매트릭스 초기화</a:t>
            </a:r>
            <a:br>
              <a:rPr lang="ko" sz="1200">
                <a:solidFill>
                  <a:srgbClr val="646464"/>
                </a:solidFill>
                <a:highlight>
                  <a:srgbClr val="FFFFFF"/>
                </a:highlight>
              </a:rPr>
            </a:br>
            <a:r>
              <a:rPr lang="ko" sz="1200">
                <a:solidFill>
                  <a:srgbClr val="646464"/>
                </a:solidFill>
                <a:highlight>
                  <a:srgbClr val="FFFFFF"/>
                </a:highlight>
              </a:rPr>
              <a:t> ② rating 매트릭스는 사용자의 매트릭스와 트랜스포스된 아이템 매트릭스를 곱해 얻음</a:t>
            </a:r>
            <a:br>
              <a:rPr lang="ko" sz="1200">
                <a:solidFill>
                  <a:srgbClr val="646464"/>
                </a:solidFill>
                <a:highlight>
                  <a:srgbClr val="FFFFFF"/>
                </a:highlight>
              </a:rPr>
            </a:br>
            <a:r>
              <a:rPr lang="ko" sz="1200">
                <a:solidFill>
                  <a:srgbClr val="646464"/>
                </a:solidFill>
                <a:highlight>
                  <a:srgbClr val="FFFFFF"/>
                </a:highlight>
              </a:rPr>
              <a:t> ③ Matrix Factorization의 목표는 loss 함수를 최소화하는 것(예측 행렬과 실제 행렬의 rating 차이가 최소화)</a:t>
            </a:r>
            <a:endParaRPr sz="1200">
              <a:solidFill>
                <a:srgbClr val="646464"/>
              </a:solidFill>
              <a:highlight>
                <a:srgbClr val="FFFFFF"/>
              </a:highlight>
            </a:endParaRPr>
          </a:p>
          <a:p>
            <a:pPr marL="0" lvl="0" indent="0" algn="l" rtl="0">
              <a:spcBef>
                <a:spcPts val="4000"/>
              </a:spcBef>
              <a:spcAft>
                <a:spcPts val="1200"/>
              </a:spcAft>
              <a:buNone/>
            </a:pPr>
            <a:endParaRPr sz="1200" b="1">
              <a:solidFill>
                <a:srgbClr val="333333"/>
              </a:solidFill>
              <a:highlight>
                <a:srgbClr val="FFFFFF"/>
              </a:highlight>
            </a:endParaRPr>
          </a:p>
        </p:txBody>
      </p:sp>
      <p:cxnSp>
        <p:nvCxnSpPr>
          <p:cNvPr id="349" name="Google Shape;349;p48"/>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50" name="Google Shape;350;p48"/>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a:spLocks noGrp="1"/>
          </p:cNvSpPr>
          <p:nvPr>
            <p:ph type="title"/>
          </p:nvPr>
        </p:nvSpPr>
        <p:spPr>
          <a:xfrm>
            <a:off x="264425" y="7425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None/>
            </a:pPr>
            <a:r>
              <a:rPr lang="ko" sz="1250" b="1">
                <a:solidFill>
                  <a:srgbClr val="333333"/>
                </a:solidFill>
                <a:highlight>
                  <a:srgbClr val="FFFFFF"/>
                </a:highlight>
              </a:rPr>
              <a:t>⬛ 협업필터링 추천시스템(기억기반 vs 모델기반)</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56" name="Google Shape;356;p49"/>
          <p:cNvSpPr txBox="1">
            <a:spLocks noGrp="1"/>
          </p:cNvSpPr>
          <p:nvPr>
            <p:ph type="body" idx="1"/>
          </p:nvPr>
        </p:nvSpPr>
        <p:spPr>
          <a:xfrm>
            <a:off x="409100" y="1108475"/>
            <a:ext cx="8520600" cy="4075200"/>
          </a:xfrm>
          <a:prstGeom prst="rect">
            <a:avLst/>
          </a:prstGeom>
        </p:spPr>
        <p:txBody>
          <a:bodyPr spcFirstLastPara="1" wrap="square" lIns="91425" tIns="91425" rIns="91425" bIns="91425" anchor="t" anchorCtr="0">
            <a:noAutofit/>
          </a:bodyPr>
          <a:lstStyle/>
          <a:p>
            <a:pPr marL="0" lvl="0" indent="0" algn="l" rtl="0">
              <a:lnSpc>
                <a:spcPct val="140000"/>
              </a:lnSpc>
              <a:spcBef>
                <a:spcPts val="1400"/>
              </a:spcBef>
              <a:spcAft>
                <a:spcPts val="0"/>
              </a:spcAft>
              <a:buClr>
                <a:schemeClr val="dk1"/>
              </a:buClr>
              <a:buSzPts val="605"/>
              <a:buFont typeface="Arial"/>
              <a:buNone/>
            </a:pPr>
            <a:r>
              <a:rPr lang="ko" sz="1000" b="1">
                <a:solidFill>
                  <a:srgbClr val="0D0D0D"/>
                </a:solidFill>
                <a:highlight>
                  <a:srgbClr val="FFFFFF"/>
                </a:highlight>
              </a:rPr>
              <a:t>기억 기반(Collaborative Filtering)</a:t>
            </a:r>
            <a:endParaRPr sz="1000">
              <a:solidFill>
                <a:srgbClr val="0D0D0D"/>
              </a:solidFill>
              <a:highlight>
                <a:srgbClr val="FFFFFF"/>
              </a:highlight>
            </a:endParaRPr>
          </a:p>
          <a:p>
            <a:pPr marL="457200" lvl="0" indent="-292100" algn="l" rtl="0">
              <a:lnSpc>
                <a:spcPct val="95000"/>
              </a:lnSpc>
              <a:spcBef>
                <a:spcPts val="2100"/>
              </a:spcBef>
              <a:spcAft>
                <a:spcPts val="0"/>
              </a:spcAft>
              <a:buClr>
                <a:srgbClr val="0D0D0D"/>
              </a:buClr>
              <a:buSzPts val="1000"/>
              <a:buAutoNum type="arabicPeriod"/>
            </a:pPr>
            <a:r>
              <a:rPr lang="ko" sz="1000">
                <a:solidFill>
                  <a:srgbClr val="0D0D0D"/>
                </a:solidFill>
                <a:highlight>
                  <a:srgbClr val="FFFFFF"/>
                </a:highlight>
              </a:rPr>
              <a:t>사용자 기반(User-based)</a:t>
            </a:r>
            <a:endParaRPr sz="1000">
              <a:solidFill>
                <a:srgbClr val="0D0D0D"/>
              </a:solidFill>
              <a:highlight>
                <a:srgbClr val="FFFFFF"/>
              </a:highlight>
            </a:endParaRPr>
          </a:p>
          <a:p>
            <a:pPr marL="914400" lvl="1"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특정 사용자와 유사한 취향을 가진 다른 사용자들이 좋아한 아이템을 추천</a:t>
            </a:r>
            <a:endParaRPr sz="1000">
              <a:solidFill>
                <a:srgbClr val="0D0D0D"/>
              </a:solidFill>
              <a:highlight>
                <a:srgbClr val="FFFFFF"/>
              </a:highlight>
            </a:endParaRPr>
          </a:p>
          <a:p>
            <a:pPr marL="457200" lvl="0" indent="-292100" algn="l" rtl="0">
              <a:lnSpc>
                <a:spcPct val="95000"/>
              </a:lnSpc>
              <a:spcBef>
                <a:spcPts val="0"/>
              </a:spcBef>
              <a:spcAft>
                <a:spcPts val="0"/>
              </a:spcAft>
              <a:buClr>
                <a:srgbClr val="0D0D0D"/>
              </a:buClr>
              <a:buSzPts val="1000"/>
              <a:buAutoNum type="arabicPeriod"/>
            </a:pPr>
            <a:r>
              <a:rPr lang="ko" sz="1000">
                <a:solidFill>
                  <a:srgbClr val="0D0D0D"/>
                </a:solidFill>
                <a:highlight>
                  <a:srgbClr val="FFFFFF"/>
                </a:highlight>
              </a:rPr>
              <a:t>아이템 기반(Item-based)</a:t>
            </a:r>
            <a:endParaRPr sz="1000">
              <a:solidFill>
                <a:srgbClr val="0D0D0D"/>
              </a:solidFill>
              <a:highlight>
                <a:srgbClr val="FFFFFF"/>
              </a:highlight>
            </a:endParaRPr>
          </a:p>
          <a:p>
            <a:pPr marL="914400" lvl="1"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사용자가 이전에 선호한 아이템과 유사한 아이템을 추천</a:t>
            </a:r>
            <a:endParaRPr sz="1000">
              <a:solidFill>
                <a:srgbClr val="0D0D0D"/>
              </a:solidFill>
              <a:highlight>
                <a:srgbClr val="FFFFFF"/>
              </a:highlight>
            </a:endParaRPr>
          </a:p>
          <a:p>
            <a:pPr marL="0" lvl="0" indent="0" algn="l" rtl="0">
              <a:lnSpc>
                <a:spcPct val="130000"/>
              </a:lnSpc>
              <a:spcBef>
                <a:spcPts val="3600"/>
              </a:spcBef>
              <a:spcAft>
                <a:spcPts val="0"/>
              </a:spcAft>
              <a:buClr>
                <a:schemeClr val="dk1"/>
              </a:buClr>
              <a:buSzPts val="605"/>
              <a:buFont typeface="Arial"/>
              <a:buNone/>
            </a:pPr>
            <a:r>
              <a:rPr lang="ko" sz="1000" b="1">
                <a:solidFill>
                  <a:srgbClr val="0D0D0D"/>
                </a:solidFill>
                <a:highlight>
                  <a:srgbClr val="FFFFFF"/>
                </a:highlight>
              </a:rPr>
              <a:t>장점</a:t>
            </a:r>
            <a:endParaRPr sz="1000" b="1">
              <a:solidFill>
                <a:srgbClr val="0D0D0D"/>
              </a:solidFill>
              <a:highlight>
                <a:srgbClr val="FFFFFF"/>
              </a:highlight>
            </a:endParaRPr>
          </a:p>
          <a:p>
            <a:pPr marL="457200" lvl="0" indent="-292100" algn="l" rtl="0">
              <a:lnSpc>
                <a:spcPct val="95000"/>
              </a:lnSpc>
              <a:spcBef>
                <a:spcPts val="600"/>
              </a:spcBef>
              <a:spcAft>
                <a:spcPts val="0"/>
              </a:spcAft>
              <a:buClr>
                <a:srgbClr val="0D0D0D"/>
              </a:buClr>
              <a:buSzPts val="1000"/>
              <a:buChar char="●"/>
            </a:pPr>
            <a:r>
              <a:rPr lang="ko" sz="1000">
                <a:solidFill>
                  <a:srgbClr val="0D0D0D"/>
                </a:solidFill>
                <a:highlight>
                  <a:srgbClr val="FFFFFF"/>
                </a:highlight>
              </a:rPr>
              <a:t>직관적이고 이해하기 쉬움: 추천의 이유를 쉽게 설명할 수 있음</a:t>
            </a:r>
            <a:endParaRPr sz="1000">
              <a:solidFill>
                <a:srgbClr val="0D0D0D"/>
              </a:solidFill>
              <a:highlight>
                <a:srgbClr val="FFFFFF"/>
              </a:highlight>
            </a:endParaRPr>
          </a:p>
          <a:p>
            <a:pPr marL="457200" lvl="0"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빠른 적응: 새로운 데이터를 쉽게 추가하여 빠르게 추천 업데이트 가능</a:t>
            </a:r>
            <a:endParaRPr sz="1000">
              <a:solidFill>
                <a:srgbClr val="0D0D0D"/>
              </a:solidFill>
              <a:highlight>
                <a:srgbClr val="FFFFFF"/>
              </a:highlight>
            </a:endParaRPr>
          </a:p>
          <a:p>
            <a:pPr marL="457200" lvl="0"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도메인 지식 불필요: 데이터만 있으면 되며, 도메인 지식이 없어도 사용 가능</a:t>
            </a:r>
            <a:endParaRPr sz="1000">
              <a:solidFill>
                <a:srgbClr val="0D0D0D"/>
              </a:solidFill>
              <a:highlight>
                <a:srgbClr val="FFFFFF"/>
              </a:highlight>
            </a:endParaRPr>
          </a:p>
          <a:p>
            <a:pPr marL="0" lvl="0" indent="0" algn="l" rtl="0">
              <a:lnSpc>
                <a:spcPct val="130000"/>
              </a:lnSpc>
              <a:spcBef>
                <a:spcPts val="2100"/>
              </a:spcBef>
              <a:spcAft>
                <a:spcPts val="0"/>
              </a:spcAft>
              <a:buClr>
                <a:schemeClr val="dk1"/>
              </a:buClr>
              <a:buSzPts val="605"/>
              <a:buFont typeface="Arial"/>
              <a:buNone/>
            </a:pPr>
            <a:r>
              <a:rPr lang="ko" sz="1000" b="1">
                <a:solidFill>
                  <a:srgbClr val="0D0D0D"/>
                </a:solidFill>
                <a:highlight>
                  <a:srgbClr val="FFFFFF"/>
                </a:highlight>
              </a:rPr>
              <a:t>단점</a:t>
            </a:r>
            <a:endParaRPr sz="1000" b="1">
              <a:solidFill>
                <a:srgbClr val="0D0D0D"/>
              </a:solidFill>
              <a:highlight>
                <a:srgbClr val="FFFFFF"/>
              </a:highlight>
            </a:endParaRPr>
          </a:p>
          <a:p>
            <a:pPr marL="457200" lvl="0" indent="-292100" algn="l" rtl="0">
              <a:lnSpc>
                <a:spcPct val="95000"/>
              </a:lnSpc>
              <a:spcBef>
                <a:spcPts val="600"/>
              </a:spcBef>
              <a:spcAft>
                <a:spcPts val="0"/>
              </a:spcAft>
              <a:buClr>
                <a:srgbClr val="0D0D0D"/>
              </a:buClr>
              <a:buSzPts val="1000"/>
              <a:buChar char="●"/>
            </a:pPr>
            <a:r>
              <a:rPr lang="ko" sz="1000">
                <a:solidFill>
                  <a:srgbClr val="0D0D0D"/>
                </a:solidFill>
                <a:highlight>
                  <a:srgbClr val="FFFFFF"/>
                </a:highlight>
              </a:rPr>
              <a:t>희소성 문제: 사용자-아이템 행렬이 희소한 경우 성능 저하</a:t>
            </a:r>
            <a:endParaRPr sz="1000">
              <a:solidFill>
                <a:srgbClr val="0D0D0D"/>
              </a:solidFill>
              <a:highlight>
                <a:srgbClr val="FFFFFF"/>
              </a:highlight>
            </a:endParaRPr>
          </a:p>
          <a:p>
            <a:pPr marL="457200" lvl="0"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확장성 한계: 데이터 양이 증가할수록 계산량 증가, 대규모 데이터셋에서는 비효율적</a:t>
            </a:r>
            <a:endParaRPr sz="1000">
              <a:solidFill>
                <a:srgbClr val="0D0D0D"/>
              </a:solidFill>
              <a:highlight>
                <a:srgbClr val="FFFFFF"/>
              </a:highlight>
            </a:endParaRPr>
          </a:p>
          <a:p>
            <a:pPr marL="457200" lvl="0" indent="-292100" algn="l" rtl="0">
              <a:lnSpc>
                <a:spcPct val="95000"/>
              </a:lnSpc>
              <a:spcBef>
                <a:spcPts val="0"/>
              </a:spcBef>
              <a:spcAft>
                <a:spcPts val="0"/>
              </a:spcAft>
              <a:buClr>
                <a:srgbClr val="0D0D0D"/>
              </a:buClr>
              <a:buSzPts val="1000"/>
              <a:buChar char="●"/>
            </a:pPr>
            <a:r>
              <a:rPr lang="ko" sz="1000">
                <a:solidFill>
                  <a:srgbClr val="0D0D0D"/>
                </a:solidFill>
                <a:highlight>
                  <a:srgbClr val="FFFFFF"/>
                </a:highlight>
              </a:rPr>
              <a:t>콜드 스타트 문제: 새로운 사용자나 아이템에 대해 데이터가 부족할 때 추천 어려움</a:t>
            </a:r>
            <a:endParaRPr sz="1000">
              <a:solidFill>
                <a:srgbClr val="0D0D0D"/>
              </a:solidFill>
              <a:highlight>
                <a:srgbClr val="FFFFFF"/>
              </a:highlight>
            </a:endParaRPr>
          </a:p>
          <a:p>
            <a:pPr marL="914400" lvl="0" indent="0" algn="l" rtl="0">
              <a:lnSpc>
                <a:spcPct val="150000"/>
              </a:lnSpc>
              <a:spcBef>
                <a:spcPts val="2200"/>
              </a:spcBef>
              <a:spcAft>
                <a:spcPts val="0"/>
              </a:spcAft>
              <a:buSzPts val="605"/>
              <a:buNone/>
            </a:pPr>
            <a:endParaRPr sz="1000" b="1">
              <a:solidFill>
                <a:srgbClr val="333333"/>
              </a:solidFill>
              <a:highlight>
                <a:srgbClr val="FFFFFF"/>
              </a:highlight>
            </a:endParaRPr>
          </a:p>
          <a:p>
            <a:pPr marL="0" lvl="0" indent="0" algn="l" rtl="0">
              <a:lnSpc>
                <a:spcPct val="95000"/>
              </a:lnSpc>
              <a:spcBef>
                <a:spcPts val="4000"/>
              </a:spcBef>
              <a:spcAft>
                <a:spcPts val="1200"/>
              </a:spcAft>
              <a:buSzPts val="605"/>
              <a:buNone/>
            </a:pPr>
            <a:endParaRPr sz="1000" b="1">
              <a:solidFill>
                <a:srgbClr val="333333"/>
              </a:solidFill>
              <a:highlight>
                <a:srgbClr val="FFFFFF"/>
              </a:highlight>
            </a:endParaRPr>
          </a:p>
        </p:txBody>
      </p:sp>
      <p:cxnSp>
        <p:nvCxnSpPr>
          <p:cNvPr id="357" name="Google Shape;357;p4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58" name="Google Shape;358;p49"/>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0"/>
          <p:cNvSpPr txBox="1">
            <a:spLocks noGrp="1"/>
          </p:cNvSpPr>
          <p:nvPr>
            <p:ph type="title"/>
          </p:nvPr>
        </p:nvSpPr>
        <p:spPr>
          <a:xfrm>
            <a:off x="264425" y="7425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None/>
            </a:pPr>
            <a:r>
              <a:rPr lang="ko" sz="1250" b="1">
                <a:solidFill>
                  <a:srgbClr val="333333"/>
                </a:solidFill>
                <a:highlight>
                  <a:srgbClr val="FFFFFF"/>
                </a:highlight>
              </a:rPr>
              <a:t>⬛ 협업필터링 추천시스템(기억기반 vs 모델기반)</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64" name="Google Shape;364;p50"/>
          <p:cNvSpPr txBox="1">
            <a:spLocks noGrp="1"/>
          </p:cNvSpPr>
          <p:nvPr>
            <p:ph type="body" idx="1"/>
          </p:nvPr>
        </p:nvSpPr>
        <p:spPr>
          <a:xfrm>
            <a:off x="417150" y="1068300"/>
            <a:ext cx="8520600" cy="407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ko" sz="1000" b="1">
                <a:solidFill>
                  <a:srgbClr val="0D0D0D"/>
                </a:solidFill>
                <a:highlight>
                  <a:srgbClr val="FFFFFF"/>
                </a:highlight>
              </a:rPr>
              <a:t>모델 기반(Model-based)</a:t>
            </a:r>
            <a:endParaRPr sz="1000" b="1">
              <a:solidFill>
                <a:srgbClr val="0D0D0D"/>
              </a:solidFill>
              <a:highlight>
                <a:srgbClr val="FFFFFF"/>
              </a:highlight>
            </a:endParaRPr>
          </a:p>
          <a:p>
            <a:pPr marL="0" lvl="0" indent="0" algn="l" rtl="0">
              <a:spcBef>
                <a:spcPts val="400"/>
              </a:spcBef>
              <a:spcAft>
                <a:spcPts val="0"/>
              </a:spcAft>
              <a:buClr>
                <a:schemeClr val="dk1"/>
              </a:buClr>
              <a:buSzPts val="1100"/>
              <a:buFont typeface="Arial"/>
              <a:buNone/>
            </a:pPr>
            <a:r>
              <a:rPr lang="ko" sz="1000">
                <a:solidFill>
                  <a:srgbClr val="0D0D0D"/>
                </a:solidFill>
                <a:highlight>
                  <a:srgbClr val="FFFFFF"/>
                </a:highlight>
              </a:rPr>
              <a:t>모델 기반 접근법은 사용자와 아이템의 상호작용을 학습하여 예측 모델을 구축하고 이를 통해 추천을 생성하는 방법입니다. 주로 행렬 분해(Matrix Factorization)나 딥러닝 기법이 사용됩니다.</a:t>
            </a:r>
            <a:endParaRPr sz="1000">
              <a:solidFill>
                <a:srgbClr val="0D0D0D"/>
              </a:solidFill>
              <a:highlight>
                <a:srgbClr val="FFFFFF"/>
              </a:highlight>
            </a:endParaRPr>
          </a:p>
          <a:p>
            <a:pPr marL="457200" lvl="0" indent="-292100" algn="l" rtl="0">
              <a:spcBef>
                <a:spcPts val="2100"/>
              </a:spcBef>
              <a:spcAft>
                <a:spcPts val="0"/>
              </a:spcAft>
              <a:buClr>
                <a:srgbClr val="0D0D0D"/>
              </a:buClr>
              <a:buSzPts val="1000"/>
              <a:buAutoNum type="arabicPeriod"/>
            </a:pPr>
            <a:r>
              <a:rPr lang="ko" sz="1000">
                <a:solidFill>
                  <a:srgbClr val="0D0D0D"/>
                </a:solidFill>
                <a:highlight>
                  <a:srgbClr val="FFFFFF"/>
                </a:highlight>
              </a:rPr>
              <a:t>행렬 분해(Matrix Factorization)</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사용자와 아이템 행렬을 저차원 잠재 공간으로 분해하여 추천</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딥러닝 기법</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신경망을 사용하여 복잡한 사용자-아이템 상호작용 모델링</a:t>
            </a:r>
            <a:endParaRPr sz="1000">
              <a:solidFill>
                <a:srgbClr val="0D0D0D"/>
              </a:solidFill>
              <a:highlight>
                <a:srgbClr val="FFFFFF"/>
              </a:highlight>
            </a:endParaRPr>
          </a:p>
          <a:p>
            <a:pPr marL="0" lvl="0" indent="0" algn="l" rtl="0">
              <a:lnSpc>
                <a:spcPct val="150000"/>
              </a:lnSpc>
              <a:spcBef>
                <a:spcPts val="3600"/>
              </a:spcBef>
              <a:spcAft>
                <a:spcPts val="0"/>
              </a:spcAft>
              <a:buSzPts val="1100"/>
              <a:buNone/>
            </a:pPr>
            <a:r>
              <a:rPr lang="ko" sz="1000" b="1">
                <a:solidFill>
                  <a:srgbClr val="0D0D0D"/>
                </a:solidFill>
                <a:highlight>
                  <a:srgbClr val="FFFFFF"/>
                </a:highlight>
              </a:rPr>
              <a:t>장점</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Char char="●"/>
            </a:pPr>
            <a:r>
              <a:rPr lang="ko" sz="1000">
                <a:solidFill>
                  <a:srgbClr val="0D0D0D"/>
                </a:solidFill>
                <a:highlight>
                  <a:srgbClr val="FFFFFF"/>
                </a:highlight>
              </a:rPr>
              <a:t>성능 향상: 복잡한 사용자-아이템 관계를 학습하여 높은 추천 정확도</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희소성 문제 해결: 잠재 요인을 사용하여 희소한 데이터를 효과적으로 처리</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유연성: </a:t>
            </a:r>
            <a:r>
              <a:rPr lang="ko" sz="1000" b="1" u="sng">
                <a:solidFill>
                  <a:srgbClr val="0D0D0D"/>
                </a:solidFill>
                <a:highlight>
                  <a:srgbClr val="FFFFFF"/>
                </a:highlight>
              </a:rPr>
              <a:t>다양한 데이터 소스(예: 사용자 행동, 콘텐츠 정보) 통합 가능</a:t>
            </a:r>
            <a:endParaRPr sz="1000" b="1" u="sng">
              <a:solidFill>
                <a:srgbClr val="0D0D0D"/>
              </a:solidFill>
              <a:highlight>
                <a:srgbClr val="FFFFFF"/>
              </a:highlight>
            </a:endParaRPr>
          </a:p>
          <a:p>
            <a:pPr marL="0" lvl="0" indent="0" algn="l" rtl="0">
              <a:lnSpc>
                <a:spcPct val="150000"/>
              </a:lnSpc>
              <a:spcBef>
                <a:spcPts val="2100"/>
              </a:spcBef>
              <a:spcAft>
                <a:spcPts val="0"/>
              </a:spcAft>
              <a:buClr>
                <a:schemeClr val="dk1"/>
              </a:buClr>
              <a:buSzPts val="1100"/>
              <a:buFont typeface="Arial"/>
              <a:buNone/>
            </a:pPr>
            <a:r>
              <a:rPr lang="ko" sz="1000" b="1">
                <a:solidFill>
                  <a:srgbClr val="0D0D0D"/>
                </a:solidFill>
                <a:highlight>
                  <a:srgbClr val="FFFFFF"/>
                </a:highlight>
              </a:rPr>
              <a:t>단점</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Char char="●"/>
            </a:pPr>
            <a:r>
              <a:rPr lang="ko" sz="1000">
                <a:solidFill>
                  <a:srgbClr val="0D0D0D"/>
                </a:solidFill>
                <a:highlight>
                  <a:srgbClr val="FFFFFF"/>
                </a:highlight>
              </a:rPr>
              <a:t>복잡성: 모델 설계와 학습 과정이 복잡하고 이해하기 어려움</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계산 비용: 대규모 데이터셋에서 모델 학습에 많은 시간과 자원 소요</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콜드 스타트 문제: 여전히 초기 데이터 부족 문제 존재</a:t>
            </a:r>
            <a:endParaRPr sz="1000">
              <a:solidFill>
                <a:srgbClr val="0D0D0D"/>
              </a:solidFill>
              <a:highlight>
                <a:srgbClr val="FFFFFF"/>
              </a:highlight>
            </a:endParaRPr>
          </a:p>
          <a:p>
            <a:pPr marL="914400" lvl="0" indent="0" algn="l" rtl="0">
              <a:lnSpc>
                <a:spcPct val="150000"/>
              </a:lnSpc>
              <a:spcBef>
                <a:spcPts val="2200"/>
              </a:spcBef>
              <a:spcAft>
                <a:spcPts val="0"/>
              </a:spcAft>
              <a:buSzPts val="605"/>
              <a:buNone/>
            </a:pPr>
            <a:endParaRPr sz="1000" b="1">
              <a:solidFill>
                <a:srgbClr val="0D0D0D"/>
              </a:solidFill>
              <a:highlight>
                <a:srgbClr val="FFFFFF"/>
              </a:highlight>
            </a:endParaRPr>
          </a:p>
          <a:p>
            <a:pPr marL="0" lvl="0" indent="0" algn="l" rtl="0">
              <a:lnSpc>
                <a:spcPct val="95000"/>
              </a:lnSpc>
              <a:spcBef>
                <a:spcPts val="4000"/>
              </a:spcBef>
              <a:spcAft>
                <a:spcPts val="1200"/>
              </a:spcAft>
              <a:buSzPts val="605"/>
              <a:buNone/>
            </a:pPr>
            <a:endParaRPr sz="1000" b="1">
              <a:solidFill>
                <a:srgbClr val="333333"/>
              </a:solidFill>
              <a:highlight>
                <a:srgbClr val="FFFFFF"/>
              </a:highlight>
            </a:endParaRPr>
          </a:p>
        </p:txBody>
      </p:sp>
      <p:cxnSp>
        <p:nvCxnSpPr>
          <p:cNvPr id="365" name="Google Shape;365;p50"/>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66" name="Google Shape;366;p50"/>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264425" y="7425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0"/>
              </a:spcBef>
              <a:spcAft>
                <a:spcPts val="0"/>
              </a:spcAft>
              <a:buNone/>
            </a:pPr>
            <a:r>
              <a:rPr lang="ko" sz="1250" b="1">
                <a:solidFill>
                  <a:srgbClr val="333333"/>
                </a:solidFill>
                <a:highlight>
                  <a:srgbClr val="FFFFFF"/>
                </a:highlight>
              </a:rPr>
              <a:t>⬛ 협업필터링 추천시스템(기억기반 vs 모델기반)</a:t>
            </a:r>
            <a:endParaRPr sz="1250" b="1">
              <a:solidFill>
                <a:srgbClr val="333333"/>
              </a:solidFill>
              <a:highlight>
                <a:srgbClr val="FFFFFF"/>
              </a:highlight>
            </a:endParaRPr>
          </a:p>
          <a:p>
            <a:pPr marL="0" lvl="0" indent="0" algn="l" rtl="0">
              <a:spcBef>
                <a:spcPts val="2300"/>
              </a:spcBef>
              <a:spcAft>
                <a:spcPts val="0"/>
              </a:spcAft>
              <a:buNone/>
            </a:pPr>
            <a:endParaRPr/>
          </a:p>
        </p:txBody>
      </p:sp>
      <p:cxnSp>
        <p:nvCxnSpPr>
          <p:cNvPr id="372" name="Google Shape;372;p5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73" name="Google Shape;373;p51"/>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pic>
        <p:nvPicPr>
          <p:cNvPr id="374" name="Google Shape;374;p51"/>
          <p:cNvPicPr preferRelativeResize="0"/>
          <p:nvPr/>
        </p:nvPicPr>
        <p:blipFill>
          <a:blip r:embed="rId3">
            <a:alphaModFix/>
          </a:blip>
          <a:stretch>
            <a:fillRect/>
          </a:stretch>
        </p:blipFill>
        <p:spPr>
          <a:xfrm>
            <a:off x="546200" y="1357550"/>
            <a:ext cx="8153400" cy="305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1700" y="6889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67000"/>
              </a:lnSpc>
              <a:spcBef>
                <a:spcPts val="800"/>
              </a:spcBef>
              <a:spcAft>
                <a:spcPts val="0"/>
              </a:spcAft>
              <a:buClr>
                <a:schemeClr val="dk1"/>
              </a:buClr>
              <a:buSzPct val="88000"/>
              <a:buFont typeface="Arial"/>
              <a:buNone/>
            </a:pPr>
            <a:r>
              <a:rPr lang="ko" sz="1250" b="1">
                <a:solidFill>
                  <a:srgbClr val="333333"/>
                </a:solidFill>
                <a:highlight>
                  <a:srgbClr val="FFFFFF"/>
                </a:highlight>
              </a:rPr>
              <a:t>⬛ 컨텐츠 기반 추천시스템</a:t>
            </a:r>
            <a:endParaRPr sz="1250" b="1">
              <a:solidFill>
                <a:srgbClr val="333333"/>
              </a:solidFill>
              <a:highlight>
                <a:srgbClr val="FFFFFF"/>
              </a:highlight>
            </a:endParaRPr>
          </a:p>
          <a:p>
            <a:pPr marL="0" lvl="0" indent="0" algn="l" rtl="0">
              <a:spcBef>
                <a:spcPts val="2300"/>
              </a:spcBef>
              <a:spcAft>
                <a:spcPts val="0"/>
              </a:spcAft>
              <a:buNone/>
            </a:pPr>
            <a:endParaRPr/>
          </a:p>
        </p:txBody>
      </p:sp>
      <p:sp>
        <p:nvSpPr>
          <p:cNvPr id="380" name="Google Shape;380;p52"/>
          <p:cNvSpPr txBox="1">
            <a:spLocks noGrp="1"/>
          </p:cNvSpPr>
          <p:nvPr>
            <p:ph type="body" idx="1"/>
          </p:nvPr>
        </p:nvSpPr>
        <p:spPr>
          <a:xfrm>
            <a:off x="311700" y="1322675"/>
            <a:ext cx="8520600" cy="3416400"/>
          </a:xfrm>
          <a:prstGeom prst="rect">
            <a:avLst/>
          </a:prstGeom>
        </p:spPr>
        <p:txBody>
          <a:bodyPr spcFirstLastPara="1" wrap="square" lIns="91425" tIns="91425" rIns="91425" bIns="91425" anchor="t" anchorCtr="0">
            <a:normAutofit/>
          </a:bodyPr>
          <a:lstStyle/>
          <a:p>
            <a:pPr marL="673100" lvl="0" indent="-304800" algn="l" rtl="0">
              <a:lnSpc>
                <a:spcPct val="170000"/>
              </a:lnSpc>
              <a:spcBef>
                <a:spcPts val="1100"/>
              </a:spcBef>
              <a:spcAft>
                <a:spcPts val="0"/>
              </a:spcAft>
              <a:buClr>
                <a:srgbClr val="333333"/>
              </a:buClr>
              <a:buSzPts val="1200"/>
              <a:buChar char="●"/>
            </a:pPr>
            <a:r>
              <a:rPr lang="ko" sz="1200" b="1">
                <a:solidFill>
                  <a:srgbClr val="006DD7"/>
                </a:solidFill>
                <a:highlight>
                  <a:srgbClr val="FFFFFF"/>
                </a:highlight>
              </a:rPr>
              <a:t>사용자가 과거에 좋아했던 아이템</a:t>
            </a:r>
            <a:r>
              <a:rPr lang="ko" sz="1200">
                <a:solidFill>
                  <a:srgbClr val="006DD7"/>
                </a:solidFill>
                <a:highlight>
                  <a:srgbClr val="FFFFFF"/>
                </a:highlight>
              </a:rPr>
              <a:t>을 파악하고 그 아이템</a:t>
            </a:r>
            <a:r>
              <a:rPr lang="ko" sz="1200" b="1">
                <a:solidFill>
                  <a:srgbClr val="006DD7"/>
                </a:solidFill>
                <a:highlight>
                  <a:srgbClr val="FFFFFF"/>
                </a:highlight>
              </a:rPr>
              <a:t>과 비슷한 아이템을 추천</a:t>
            </a:r>
            <a:r>
              <a:rPr lang="ko" sz="1200">
                <a:solidFill>
                  <a:srgbClr val="006DD7"/>
                </a:solidFill>
                <a:highlight>
                  <a:srgbClr val="FFFFFF"/>
                </a:highlight>
              </a:rPr>
              <a:t>한다.</a:t>
            </a:r>
            <a:endParaRPr sz="1200">
              <a:solidFill>
                <a:srgbClr val="006DD7"/>
              </a:solidFill>
              <a:highlight>
                <a:srgbClr val="FFFFFF"/>
              </a:highlight>
            </a:endParaRPr>
          </a:p>
          <a:p>
            <a:pPr marL="673100" lvl="0" indent="-304800" algn="l" rtl="0">
              <a:lnSpc>
                <a:spcPct val="170000"/>
              </a:lnSpc>
              <a:spcBef>
                <a:spcPts val="0"/>
              </a:spcBef>
              <a:spcAft>
                <a:spcPts val="0"/>
              </a:spcAft>
              <a:buClr>
                <a:srgbClr val="333333"/>
              </a:buClr>
              <a:buSzPts val="1200"/>
              <a:buChar char="●"/>
            </a:pPr>
            <a:r>
              <a:rPr lang="ko" sz="1200">
                <a:solidFill>
                  <a:srgbClr val="333333"/>
                </a:solidFill>
                <a:highlight>
                  <a:srgbClr val="FFFFFF"/>
                </a:highlight>
              </a:rPr>
              <a:t>예시) '범죄도시2'에 5점 평점을 준 사용자 → '명량' 보다는 '범죄도시4'를 더 좋아할 것이다.</a:t>
            </a:r>
            <a:endParaRPr sz="1200">
              <a:solidFill>
                <a:srgbClr val="333333"/>
              </a:solidFill>
              <a:highlight>
                <a:srgbClr val="FFFFFF"/>
              </a:highlight>
            </a:endParaRPr>
          </a:p>
          <a:p>
            <a:pPr marL="673100" lvl="0" indent="-304800" algn="l" rtl="0">
              <a:lnSpc>
                <a:spcPct val="170000"/>
              </a:lnSpc>
              <a:spcBef>
                <a:spcPts val="0"/>
              </a:spcBef>
              <a:spcAft>
                <a:spcPts val="0"/>
              </a:spcAft>
              <a:buClr>
                <a:srgbClr val="333333"/>
              </a:buClr>
              <a:buSzPts val="1200"/>
              <a:buChar char="●"/>
            </a:pPr>
            <a:r>
              <a:rPr lang="ko" sz="1200">
                <a:solidFill>
                  <a:srgbClr val="333333"/>
                </a:solidFill>
                <a:highlight>
                  <a:srgbClr val="FFFFFF"/>
                </a:highlight>
              </a:rPr>
              <a:t> ① 사용자가 과거에 접한 아이템이면서 만족한 아이템</a:t>
            </a:r>
            <a:br>
              <a:rPr lang="ko" sz="1200">
                <a:solidFill>
                  <a:srgbClr val="333333"/>
                </a:solidFill>
                <a:highlight>
                  <a:srgbClr val="FFFFFF"/>
                </a:highlight>
              </a:rPr>
            </a:br>
            <a:r>
              <a:rPr lang="ko" sz="1200">
                <a:solidFill>
                  <a:srgbClr val="333333"/>
                </a:solidFill>
                <a:highlight>
                  <a:srgbClr val="FFFFFF"/>
                </a:highlight>
              </a:rPr>
              <a:t> ② 사용자가 좋아했던 아이템 중 일부 또는 전체와 비슷한 아이템 선정</a:t>
            </a:r>
            <a:br>
              <a:rPr lang="ko" sz="1200">
                <a:solidFill>
                  <a:srgbClr val="333333"/>
                </a:solidFill>
                <a:highlight>
                  <a:srgbClr val="FFFFFF"/>
                </a:highlight>
              </a:rPr>
            </a:br>
            <a:r>
              <a:rPr lang="ko" sz="1200">
                <a:solidFill>
                  <a:srgbClr val="333333"/>
                </a:solidFill>
                <a:highlight>
                  <a:srgbClr val="FFFFFF"/>
                </a:highlight>
              </a:rPr>
              <a:t> ③ 선정된 아이템을 유저에게 추천</a:t>
            </a:r>
            <a:endParaRPr sz="1200">
              <a:solidFill>
                <a:srgbClr val="333333"/>
              </a:solidFill>
              <a:highlight>
                <a:srgbClr val="FFFFFF"/>
              </a:highlight>
            </a:endParaRPr>
          </a:p>
          <a:p>
            <a:pPr marL="0" lvl="0" indent="0" algn="l" rtl="0">
              <a:spcBef>
                <a:spcPts val="2000"/>
              </a:spcBef>
              <a:spcAft>
                <a:spcPts val="1200"/>
              </a:spcAft>
              <a:buNone/>
            </a:pPr>
            <a:endParaRPr/>
          </a:p>
        </p:txBody>
      </p:sp>
      <p:pic>
        <p:nvPicPr>
          <p:cNvPr id="381" name="Google Shape;381;p52"/>
          <p:cNvPicPr preferRelativeResize="0"/>
          <p:nvPr/>
        </p:nvPicPr>
        <p:blipFill>
          <a:blip r:embed="rId3">
            <a:alphaModFix/>
          </a:blip>
          <a:stretch>
            <a:fillRect/>
          </a:stretch>
        </p:blipFill>
        <p:spPr>
          <a:xfrm>
            <a:off x="5514337" y="2571750"/>
            <a:ext cx="3230588" cy="2455050"/>
          </a:xfrm>
          <a:prstGeom prst="rect">
            <a:avLst/>
          </a:prstGeom>
          <a:noFill/>
          <a:ln>
            <a:noFill/>
          </a:ln>
        </p:spPr>
      </p:pic>
      <p:cxnSp>
        <p:nvCxnSpPr>
          <p:cNvPr id="382" name="Google Shape;382;p5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83" name="Google Shape;383;p52"/>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3"/>
          <p:cNvPicPr preferRelativeResize="0"/>
          <p:nvPr/>
        </p:nvPicPr>
        <p:blipFill>
          <a:blip r:embed="rId3">
            <a:alphaModFix/>
          </a:blip>
          <a:stretch>
            <a:fillRect/>
          </a:stretch>
        </p:blipFill>
        <p:spPr>
          <a:xfrm>
            <a:off x="352763" y="304800"/>
            <a:ext cx="8287176" cy="4838700"/>
          </a:xfrm>
          <a:prstGeom prst="rect">
            <a:avLst/>
          </a:prstGeom>
          <a:noFill/>
          <a:ln>
            <a:noFill/>
          </a:ln>
        </p:spPr>
      </p:pic>
      <p:cxnSp>
        <p:nvCxnSpPr>
          <p:cNvPr id="389" name="Google Shape;389;p5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390" name="Google Shape;390;p53"/>
          <p:cNvSpPr txBox="1">
            <a:spLocks noGrp="1"/>
          </p:cNvSpPr>
          <p:nvPr>
            <p:ph type="title"/>
          </p:nvPr>
        </p:nvSpPr>
        <p:spPr>
          <a:xfrm>
            <a:off x="65875" y="55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
        <p:nvSpPr>
          <p:cNvPr id="391" name="Google Shape;391;p53"/>
          <p:cNvSpPr txBox="1"/>
          <p:nvPr/>
        </p:nvSpPr>
        <p:spPr>
          <a:xfrm>
            <a:off x="1276425" y="2193450"/>
            <a:ext cx="33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FF0000"/>
                </a:solidFill>
              </a:rPr>
              <a:t>A</a:t>
            </a:r>
            <a:endParaRPr sz="1800" b="1">
              <a:solidFill>
                <a:srgbClr val="FF0000"/>
              </a:solidFill>
            </a:endParaRPr>
          </a:p>
        </p:txBody>
      </p:sp>
      <p:sp>
        <p:nvSpPr>
          <p:cNvPr id="392" name="Google Shape;392;p53"/>
          <p:cNvSpPr txBox="1"/>
          <p:nvPr/>
        </p:nvSpPr>
        <p:spPr>
          <a:xfrm>
            <a:off x="3527825" y="2298575"/>
            <a:ext cx="33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FF0000"/>
                </a:solidFill>
              </a:rPr>
              <a:t>B</a:t>
            </a:r>
            <a:endParaRPr sz="1800" b="1">
              <a:solidFill>
                <a:srgbClr val="FF0000"/>
              </a:solidFill>
            </a:endParaRPr>
          </a:p>
        </p:txBody>
      </p:sp>
      <p:sp>
        <p:nvSpPr>
          <p:cNvPr id="393" name="Google Shape;393;p53"/>
          <p:cNvSpPr txBox="1"/>
          <p:nvPr/>
        </p:nvSpPr>
        <p:spPr>
          <a:xfrm>
            <a:off x="7197475" y="2430975"/>
            <a:ext cx="3309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FF0000"/>
                </a:solidFill>
              </a:rPr>
              <a:t>a</a:t>
            </a:r>
            <a:endParaRPr sz="1800" b="1">
              <a:solidFill>
                <a:srgbClr val="FF0000"/>
              </a:solidFill>
            </a:endParaRPr>
          </a:p>
        </p:txBody>
      </p:sp>
      <p:sp>
        <p:nvSpPr>
          <p:cNvPr id="394" name="Google Shape;394;p53"/>
          <p:cNvSpPr txBox="1"/>
          <p:nvPr/>
        </p:nvSpPr>
        <p:spPr>
          <a:xfrm>
            <a:off x="7945525" y="2430975"/>
            <a:ext cx="4221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FF0000"/>
                </a:solidFill>
              </a:rPr>
              <a:t>a’</a:t>
            </a:r>
            <a:endParaRPr sz="1800" b="1">
              <a:solidFill>
                <a:srgbClr val="FF0000"/>
              </a:solidFill>
            </a:endParaRPr>
          </a:p>
        </p:txBody>
      </p:sp>
      <p:sp>
        <p:nvSpPr>
          <p:cNvPr id="395" name="Google Shape;395;p53"/>
          <p:cNvSpPr txBox="1"/>
          <p:nvPr/>
        </p:nvSpPr>
        <p:spPr>
          <a:xfrm>
            <a:off x="7861550" y="3311400"/>
            <a:ext cx="5913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b="1">
                <a:solidFill>
                  <a:srgbClr val="FF0000"/>
                </a:solidFill>
              </a:rPr>
              <a:t>a’’</a:t>
            </a:r>
            <a:endParaRPr sz="1800" b="1">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p:nvPr/>
        </p:nvSpPr>
        <p:spPr>
          <a:xfrm>
            <a:off x="147975" y="456038"/>
            <a:ext cx="3370500" cy="3663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b="1">
                <a:solidFill>
                  <a:srgbClr val="3F3F3F"/>
                </a:solidFill>
                <a:latin typeface="Trebuchet MS"/>
                <a:ea typeface="Trebuchet MS"/>
                <a:cs typeface="Trebuchet MS"/>
                <a:sym typeface="Trebuchet MS"/>
              </a:rPr>
              <a:t>Data Analyst : </a:t>
            </a:r>
            <a:endParaRPr sz="1400" b="1">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시각화, AB Test </a:t>
            </a:r>
            <a:endParaRPr sz="1400" b="1">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SQL, Python</a:t>
            </a:r>
            <a:endParaRPr sz="1400" b="1">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통계지식</a:t>
            </a:r>
            <a:endParaRPr sz="1400" b="1">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허들은 낮고, 수요가 많은 직군</a:t>
            </a:r>
            <a:endParaRPr sz="1400" b="1">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b="1">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Data Engineer :</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DW/DM 구축</a:t>
            </a:r>
            <a:r>
              <a:rPr lang="ko" sz="1400">
                <a:solidFill>
                  <a:srgbClr val="3F3F3F"/>
                </a:solidFill>
                <a:latin typeface="Trebuchet MS"/>
                <a:ea typeface="Trebuchet MS"/>
                <a:cs typeface="Trebuchet MS"/>
                <a:sym typeface="Trebuchet MS"/>
              </a:rPr>
              <a:t>, ETL 구축</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DB관리, 대용량 데이터 처리</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SQL,Python</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Data Scientist  :</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ML Modeling, NLP/CV</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SQL, Python, R</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통계, 수학, 도메인 지식, </a:t>
            </a:r>
            <a:endParaRPr sz="14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400">
                <a:solidFill>
                  <a:srgbClr val="3F3F3F"/>
                </a:solidFill>
                <a:latin typeface="Trebuchet MS"/>
                <a:ea typeface="Trebuchet MS"/>
                <a:cs typeface="Trebuchet MS"/>
                <a:sym typeface="Trebuchet MS"/>
              </a:rPr>
              <a:t>커뮤니케이션 능력, 연구능력</a:t>
            </a:r>
            <a:endParaRPr sz="1400">
              <a:solidFill>
                <a:srgbClr val="3F3F3F"/>
              </a:solidFill>
              <a:latin typeface="Trebuchet MS"/>
              <a:ea typeface="Trebuchet MS"/>
              <a:cs typeface="Trebuchet MS"/>
              <a:sym typeface="Trebuchet MS"/>
            </a:endParaRPr>
          </a:p>
        </p:txBody>
      </p:sp>
      <p:sp>
        <p:nvSpPr>
          <p:cNvPr id="93" name="Google Shape;93;p18"/>
          <p:cNvSpPr/>
          <p:nvPr/>
        </p:nvSpPr>
        <p:spPr>
          <a:xfrm>
            <a:off x="0" y="171675"/>
            <a:ext cx="2217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직군</a:t>
            </a:r>
            <a:endParaRPr sz="1800" b="1">
              <a:solidFill>
                <a:srgbClr val="7F7F7F"/>
              </a:solidFill>
              <a:latin typeface="Trebuchet MS"/>
              <a:ea typeface="Trebuchet MS"/>
              <a:cs typeface="Trebuchet MS"/>
              <a:sym typeface="Trebuchet MS"/>
            </a:endParaRPr>
          </a:p>
        </p:txBody>
      </p:sp>
      <p:sp>
        <p:nvSpPr>
          <p:cNvPr id="94" name="Google Shape;94;p18"/>
          <p:cNvSpPr txBox="1"/>
          <p:nvPr/>
        </p:nvSpPr>
        <p:spPr>
          <a:xfrm>
            <a:off x="2941256" y="1125019"/>
            <a:ext cx="2529600" cy="1773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ML engineer</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ML 연산 최적화</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ML Batch 최적화</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MLops engineer </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ML Pipe Line 구축</a:t>
            </a:r>
            <a:endParaRPr sz="1400">
              <a:solidFill>
                <a:srgbClr val="3F3F3F"/>
              </a:solidFill>
              <a:latin typeface="Trebuchet MS"/>
              <a:ea typeface="Trebuchet MS"/>
              <a:cs typeface="Trebuchet MS"/>
              <a:sym typeface="Trebuchet MS"/>
            </a:endParaRPr>
          </a:p>
        </p:txBody>
      </p:sp>
      <p:sp>
        <p:nvSpPr>
          <p:cNvPr id="95" name="Google Shape;95;p18"/>
          <p:cNvSpPr txBox="1"/>
          <p:nvPr/>
        </p:nvSpPr>
        <p:spPr>
          <a:xfrm>
            <a:off x="5426681" y="1125019"/>
            <a:ext cx="2529600" cy="1773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LLMOps Engineer</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LLM 배치 자동화</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LLM 서빙/파이프라인관리</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AI Scientist</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NLP/CV 특화</a:t>
            </a:r>
            <a:endParaRPr sz="1400">
              <a:solidFill>
                <a:srgbClr val="3F3F3F"/>
              </a:solidFill>
              <a:latin typeface="Trebuchet MS"/>
              <a:ea typeface="Trebuchet MS"/>
              <a:cs typeface="Trebuchet MS"/>
              <a:sym typeface="Trebuchet MS"/>
            </a:endParaRPr>
          </a:p>
          <a:p>
            <a:pPr marL="342900" lvl="0" indent="-254000" algn="l" rtl="0">
              <a:spcBef>
                <a:spcPts val="0"/>
              </a:spcBef>
              <a:spcAft>
                <a:spcPts val="0"/>
              </a:spcAft>
              <a:buClr>
                <a:srgbClr val="3F3F3F"/>
              </a:buClr>
              <a:buSzPts val="1400"/>
              <a:buFont typeface="Trebuchet MS"/>
              <a:buChar char="-"/>
            </a:pPr>
            <a:r>
              <a:rPr lang="ko" sz="1400">
                <a:solidFill>
                  <a:srgbClr val="3F3F3F"/>
                </a:solidFill>
                <a:latin typeface="Trebuchet MS"/>
                <a:ea typeface="Trebuchet MS"/>
                <a:cs typeface="Trebuchet MS"/>
                <a:sym typeface="Trebuchet MS"/>
              </a:rPr>
              <a:t>연구 + 도메인 응용 융합</a:t>
            </a:r>
            <a:endParaRPr sz="1400">
              <a:solidFill>
                <a:srgbClr val="3F3F3F"/>
              </a:solidFill>
              <a:latin typeface="Trebuchet MS"/>
              <a:ea typeface="Trebuchet MS"/>
              <a:cs typeface="Trebuchet MS"/>
              <a:sym typeface="Trebuchet MS"/>
            </a:endParaRPr>
          </a:p>
        </p:txBody>
      </p:sp>
      <p:sp>
        <p:nvSpPr>
          <p:cNvPr id="96" name="Google Shape;96;p18"/>
          <p:cNvSpPr/>
          <p:nvPr/>
        </p:nvSpPr>
        <p:spPr>
          <a:xfrm>
            <a:off x="1020319" y="4265963"/>
            <a:ext cx="5637000" cy="724200"/>
          </a:xfrm>
          <a:prstGeom prst="rightArrow">
            <a:avLst>
              <a:gd name="adj1" fmla="val 50000"/>
              <a:gd name="adj2" fmla="val 50000"/>
            </a:avLst>
          </a:prstGeom>
          <a:solidFill>
            <a:srgbClr val="6D9EEB"/>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a:spLocks noGrp="1"/>
          </p:cNvSpPr>
          <p:nvPr>
            <p:ph type="title"/>
          </p:nvPr>
        </p:nvSpPr>
        <p:spPr>
          <a:xfrm>
            <a:off x="37825" y="95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
        <p:nvSpPr>
          <p:cNvPr id="401" name="Google Shape;401;p54"/>
          <p:cNvSpPr txBox="1"/>
          <p:nvPr/>
        </p:nvSpPr>
        <p:spPr>
          <a:xfrm>
            <a:off x="37825" y="737475"/>
            <a:ext cx="8273100" cy="46473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1400"/>
              </a:spcBef>
              <a:spcAft>
                <a:spcPts val="0"/>
              </a:spcAft>
              <a:buNone/>
            </a:pPr>
            <a:r>
              <a:rPr lang="ko" sz="1650" b="1">
                <a:solidFill>
                  <a:srgbClr val="0D0D0D"/>
                </a:solidFill>
                <a:highlight>
                  <a:srgbClr val="FFFFFF"/>
                </a:highlight>
              </a:rPr>
              <a:t>이게 왜 돈이 되요?</a:t>
            </a:r>
            <a:endParaRPr sz="1650" b="1">
              <a:solidFill>
                <a:srgbClr val="0D0D0D"/>
              </a:solidFill>
              <a:highlight>
                <a:srgbClr val="FFFFFF"/>
              </a:highlight>
            </a:endParaRPr>
          </a:p>
          <a:p>
            <a:pPr marL="0" lvl="0" indent="0" algn="l" rtl="0">
              <a:lnSpc>
                <a:spcPct val="115000"/>
              </a:lnSpc>
              <a:spcBef>
                <a:spcPts val="400"/>
              </a:spcBef>
              <a:spcAft>
                <a:spcPts val="0"/>
              </a:spcAft>
              <a:buNone/>
            </a:pPr>
            <a:r>
              <a:rPr lang="ko" sz="1200">
                <a:solidFill>
                  <a:srgbClr val="0D0D0D"/>
                </a:solidFill>
                <a:highlight>
                  <a:srgbClr val="FFFFFF"/>
                </a:highlight>
              </a:rPr>
              <a:t>추천 시스템은 사용자에게 맞춤형 제품이나 콘텐츠를 제안함으로써 여러 가지 면에서 가치를 창출:</a:t>
            </a:r>
            <a:endParaRPr sz="1200">
              <a:solidFill>
                <a:srgbClr val="0D0D0D"/>
              </a:solidFill>
              <a:highlight>
                <a:srgbClr val="FFFFFF"/>
              </a:highlight>
            </a:endParaRPr>
          </a:p>
          <a:p>
            <a:pPr marL="457200" lvl="0" indent="-304800" algn="l" rtl="0">
              <a:lnSpc>
                <a:spcPct val="115000"/>
              </a:lnSpc>
              <a:spcBef>
                <a:spcPts val="2100"/>
              </a:spcBef>
              <a:spcAft>
                <a:spcPts val="0"/>
              </a:spcAft>
              <a:buClr>
                <a:srgbClr val="0D0D0D"/>
              </a:buClr>
              <a:buSzPts val="1200"/>
              <a:buAutoNum type="arabicPeriod"/>
            </a:pPr>
            <a:r>
              <a:rPr lang="ko" sz="1200">
                <a:solidFill>
                  <a:srgbClr val="0D0D0D"/>
                </a:solidFill>
                <a:highlight>
                  <a:srgbClr val="FFFFFF"/>
                </a:highlight>
              </a:rPr>
              <a:t>고객 만족도 향상: 사용자가 관심을 가질 만한 제품을 추천받으면, 쇼핑 경험이 향상되고, 재방문 및 구매 확률상승</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판매 증대: 맞춤형 추천을 통해 고객이 더 많은 제품을 발견하게 되어 구매 확률이 증가.</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재고 관리 최적화: 인기 있는 제품을 파악하여 적절히 재고를 관리 가능.</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마케팅 비용 절감: 타겟팅 광고 및 마케팅 캠페인에 필요한 비용 감소.</a:t>
            </a:r>
            <a:endParaRPr sz="1200">
              <a:solidFill>
                <a:srgbClr val="0D0D0D"/>
              </a:solidFill>
              <a:highlight>
                <a:srgbClr val="FFFFFF"/>
              </a:highlight>
            </a:endParaRPr>
          </a:p>
          <a:p>
            <a:pPr marL="0" lvl="0" indent="0" algn="l" rtl="0">
              <a:lnSpc>
                <a:spcPct val="160000"/>
              </a:lnSpc>
              <a:spcBef>
                <a:spcPts val="2100"/>
              </a:spcBef>
              <a:spcAft>
                <a:spcPts val="0"/>
              </a:spcAft>
              <a:buNone/>
            </a:pPr>
            <a:r>
              <a:rPr lang="ko" sz="1650" b="1">
                <a:solidFill>
                  <a:srgbClr val="0D0D0D"/>
                </a:solidFill>
                <a:highlight>
                  <a:srgbClr val="FFFFFF"/>
                </a:highlight>
              </a:rPr>
              <a:t>이게 어떻게 돈이되요?</a:t>
            </a:r>
            <a:endParaRPr sz="1200">
              <a:solidFill>
                <a:srgbClr val="0D0D0D"/>
              </a:solidFill>
              <a:highlight>
                <a:srgbClr val="FFFFFF"/>
              </a:highlight>
            </a:endParaRPr>
          </a:p>
          <a:p>
            <a:pPr marL="457200" lvl="0" indent="-304800" algn="l" rtl="0">
              <a:lnSpc>
                <a:spcPct val="115000"/>
              </a:lnSpc>
              <a:spcBef>
                <a:spcPts val="2100"/>
              </a:spcBef>
              <a:spcAft>
                <a:spcPts val="0"/>
              </a:spcAft>
              <a:buClr>
                <a:srgbClr val="0D0D0D"/>
              </a:buClr>
              <a:buSzPts val="1200"/>
              <a:buAutoNum type="arabicPeriod"/>
            </a:pPr>
            <a:r>
              <a:rPr lang="ko" sz="1200">
                <a:solidFill>
                  <a:srgbClr val="0D0D0D"/>
                </a:solidFill>
                <a:highlight>
                  <a:srgbClr val="FFFFFF"/>
                </a:highlight>
              </a:rPr>
              <a:t>교차 판매 및 상향 판매: 추천 시스템은 관련 제품을 제안하여 사용자가 더 많은 제품을 구매하도록 유도. </a:t>
            </a:r>
            <a:br>
              <a:rPr lang="ko" sz="1200">
                <a:solidFill>
                  <a:srgbClr val="0D0D0D"/>
                </a:solidFill>
                <a:highlight>
                  <a:srgbClr val="FFFFFF"/>
                </a:highlight>
              </a:rPr>
            </a:br>
            <a:r>
              <a:rPr lang="ko" sz="1200">
                <a:solidFill>
                  <a:srgbClr val="0D0D0D"/>
                </a:solidFill>
                <a:highlight>
                  <a:srgbClr val="FFFFFF"/>
                </a:highlight>
              </a:rPr>
              <a:t>예를 들어, 고객이 스마트폰을 구매하면 케이스, 충전기 등 관련 액세서리를 추천.</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구매 전환율 증가: 맞춤형 추천을 통해 사용자가 필요한 제품을 빠르게 찾을 수 있어 구매 전환율이 증가.</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고객 충성도 강화: 개인화된 쇼핑 경험을 제공함으로써 고객이 해당 플랫폼에 지속적으로 머물게 하고, 반복 구매를 유도.</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데이터 기반 인사이트: 고객의 구매 패턴 및 선호도를 분석하여 마케팅 전략을 최적화.</a:t>
            </a:r>
            <a:endParaRPr sz="1200">
              <a:solidFill>
                <a:srgbClr val="0D0D0D"/>
              </a:solidFill>
              <a:highlight>
                <a:srgbClr val="FFFFFF"/>
              </a:highlight>
            </a:endParaRPr>
          </a:p>
          <a:p>
            <a:pPr marL="0" lvl="0" indent="0" algn="l" rtl="0">
              <a:lnSpc>
                <a:spcPct val="115000"/>
              </a:lnSpc>
              <a:spcBef>
                <a:spcPts val="2100"/>
              </a:spcBef>
              <a:spcAft>
                <a:spcPts val="0"/>
              </a:spcAft>
              <a:buNone/>
            </a:pPr>
            <a:endParaRPr sz="1200">
              <a:solidFill>
                <a:srgbClr val="0D0D0D"/>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5"/>
          <p:cNvSpPr txBox="1">
            <a:spLocks noGrp="1"/>
          </p:cNvSpPr>
          <p:nvPr>
            <p:ph type="title"/>
          </p:nvPr>
        </p:nvSpPr>
        <p:spPr>
          <a:xfrm>
            <a:off x="160425" y="189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추천시스템</a:t>
            </a:r>
            <a:endParaRPr/>
          </a:p>
        </p:txBody>
      </p:sp>
      <p:sp>
        <p:nvSpPr>
          <p:cNvPr id="407" name="Google Shape;407;p55"/>
          <p:cNvSpPr txBox="1"/>
          <p:nvPr/>
        </p:nvSpPr>
        <p:spPr>
          <a:xfrm>
            <a:off x="198550" y="964400"/>
            <a:ext cx="8273100" cy="18948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1400"/>
              </a:spcBef>
              <a:spcAft>
                <a:spcPts val="0"/>
              </a:spcAft>
              <a:buNone/>
            </a:pPr>
            <a:r>
              <a:rPr lang="ko" sz="1650" b="1">
                <a:solidFill>
                  <a:srgbClr val="0D0D0D"/>
                </a:solidFill>
                <a:highlight>
                  <a:srgbClr val="FFFFFF"/>
                </a:highlight>
              </a:rPr>
              <a:t>이게 돈이 되려면 어떻게 해야 되요?</a:t>
            </a:r>
            <a:endParaRPr sz="1650" b="1">
              <a:solidFill>
                <a:srgbClr val="0D0D0D"/>
              </a:solidFill>
              <a:highlight>
                <a:srgbClr val="FFFFFF"/>
              </a:highlight>
            </a:endParaRPr>
          </a:p>
          <a:p>
            <a:pPr marL="457200" lvl="0" indent="-304800" algn="l" rtl="0">
              <a:lnSpc>
                <a:spcPct val="115000"/>
              </a:lnSpc>
              <a:spcBef>
                <a:spcPts val="2100"/>
              </a:spcBef>
              <a:spcAft>
                <a:spcPts val="0"/>
              </a:spcAft>
              <a:buClr>
                <a:srgbClr val="0D0D0D"/>
              </a:buClr>
              <a:buSzPts val="1200"/>
              <a:buAutoNum type="arabicPeriod"/>
            </a:pPr>
            <a:r>
              <a:rPr lang="ko" sz="1200">
                <a:solidFill>
                  <a:srgbClr val="0D0D0D"/>
                </a:solidFill>
                <a:highlight>
                  <a:srgbClr val="FFFFFF"/>
                </a:highlight>
              </a:rPr>
              <a:t>정확한 데이터 수집 및 분석: 고객의 행동 데이터(예: 검색 기록, 클릭 패턴, 구매 이력 등)를 정확히 수집하고 분석.</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고급 알고리즘 사용: 협업 필터링, 콘텐츠 기반 필터링, 하이브리드 방법 등 고급 알고리즘을 사용하여 개인 맞춤형 추천을 제공.</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사용자 경험 최적화: 추천 시스템이 사용자 인터페이스와 잘 통합되어 있어 사용자가 쉽게 접근하고 사용할 수 있어야함 -&gt; </a:t>
            </a:r>
            <a:r>
              <a:rPr lang="ko" sz="1200" b="1" u="sng">
                <a:solidFill>
                  <a:srgbClr val="0D0D0D"/>
                </a:solidFill>
                <a:highlight>
                  <a:srgbClr val="FFFFFF"/>
                </a:highlight>
              </a:rPr>
              <a:t>(A/B테스트와 연계)</a:t>
            </a:r>
            <a:r>
              <a:rPr lang="ko" sz="1200">
                <a:solidFill>
                  <a:srgbClr val="0D0D0D"/>
                </a:solidFill>
                <a:highlight>
                  <a:srgbClr val="FFFFFF"/>
                </a:highlight>
              </a:rPr>
              <a:t>.</a:t>
            </a:r>
            <a:endParaRPr sz="1200">
              <a:solidFill>
                <a:srgbClr val="0D0D0D"/>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p:nvPr/>
        </p:nvSpPr>
        <p:spPr>
          <a:xfrm>
            <a:off x="442968" y="840161"/>
            <a:ext cx="1586100" cy="346200"/>
          </a:xfrm>
          <a:prstGeom prst="rect">
            <a:avLst/>
          </a:prstGeom>
          <a:noFill/>
          <a:ln>
            <a:noFill/>
          </a:ln>
        </p:spPr>
        <p:txBody>
          <a:bodyPr spcFirstLastPara="1" wrap="square" lIns="68575" tIns="68575" rIns="68575" bIns="68575" anchor="t" anchorCtr="0">
            <a:noAutofit/>
          </a:bodyPr>
          <a:lstStyle/>
          <a:p>
            <a:pPr marL="342900" marR="0" lvl="0" indent="-254000" algn="l" rtl="0">
              <a:spcBef>
                <a:spcPts val="0"/>
              </a:spcBef>
              <a:spcAft>
                <a:spcPts val="0"/>
              </a:spcAft>
              <a:buClr>
                <a:srgbClr val="3F3F3F"/>
              </a:buClr>
              <a:buSzPts val="1400"/>
              <a:buFont typeface="Trebuchet MS"/>
              <a:buAutoNum type="alphaUcPeriod"/>
            </a:pPr>
            <a:r>
              <a:rPr lang="ko" sz="1400">
                <a:solidFill>
                  <a:srgbClr val="3F3F3F"/>
                </a:solidFill>
                <a:latin typeface="Trebuchet MS"/>
                <a:ea typeface="Trebuchet MS"/>
                <a:cs typeface="Trebuchet MS"/>
                <a:sym typeface="Trebuchet MS"/>
              </a:rPr>
              <a:t>타겟 마케팅</a:t>
            </a:r>
            <a:endParaRPr sz="1400">
              <a:solidFill>
                <a:srgbClr val="3F3F3F"/>
              </a:solidFill>
              <a:latin typeface="Trebuchet MS"/>
              <a:ea typeface="Trebuchet MS"/>
              <a:cs typeface="Trebuchet MS"/>
              <a:sym typeface="Trebuchet MS"/>
            </a:endParaRPr>
          </a:p>
        </p:txBody>
      </p:sp>
      <p:sp>
        <p:nvSpPr>
          <p:cNvPr id="413" name="Google Shape;413;p56"/>
          <p:cNvSpPr txBox="1"/>
          <p:nvPr/>
        </p:nvSpPr>
        <p:spPr>
          <a:xfrm>
            <a:off x="524850" y="1238625"/>
            <a:ext cx="7789500" cy="5694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Clr>
                <a:schemeClr val="dk1"/>
              </a:buClr>
              <a:buSzPts val="1400"/>
              <a:buFont typeface="Malgun Gothic"/>
              <a:buNone/>
            </a:pPr>
            <a:r>
              <a:rPr lang="ko" sz="1400">
                <a:solidFill>
                  <a:schemeClr val="dk1"/>
                </a:solidFill>
                <a:latin typeface="Malgun Gothic"/>
                <a:ea typeface="Malgun Gothic"/>
                <a:cs typeface="Malgun Gothic"/>
                <a:sym typeface="Malgun Gothic"/>
              </a:rPr>
              <a:t>타겟 마케팅(Target Marketing)은 특정 소비자 그룹이나 시장 세그먼트를 목표로 하는 마케팅 전략</a:t>
            </a:r>
            <a:endParaRPr sz="1400">
              <a:solidFill>
                <a:schemeClr val="dk1"/>
              </a:solidFill>
              <a:latin typeface="Malgun Gothic"/>
              <a:ea typeface="Malgun Gothic"/>
              <a:cs typeface="Malgun Gothic"/>
              <a:sym typeface="Malgun Gothic"/>
            </a:endParaRPr>
          </a:p>
        </p:txBody>
      </p:sp>
      <p:pic>
        <p:nvPicPr>
          <p:cNvPr id="414" name="Google Shape;414;p56"/>
          <p:cNvPicPr preferRelativeResize="0"/>
          <p:nvPr/>
        </p:nvPicPr>
        <p:blipFill rotWithShape="1">
          <a:blip r:embed="rId3">
            <a:alphaModFix/>
          </a:blip>
          <a:srcRect/>
          <a:stretch/>
        </p:blipFill>
        <p:spPr>
          <a:xfrm>
            <a:off x="644923" y="1830656"/>
            <a:ext cx="2154749" cy="1961137"/>
          </a:xfrm>
          <a:prstGeom prst="rect">
            <a:avLst/>
          </a:prstGeom>
          <a:noFill/>
          <a:ln>
            <a:noFill/>
          </a:ln>
        </p:spPr>
      </p:pic>
      <p:sp>
        <p:nvSpPr>
          <p:cNvPr id="415" name="Google Shape;415;p56"/>
          <p:cNvSpPr/>
          <p:nvPr/>
        </p:nvSpPr>
        <p:spPr>
          <a:xfrm>
            <a:off x="3179342" y="2011156"/>
            <a:ext cx="2154900" cy="1803600"/>
          </a:xfrm>
          <a:prstGeom prst="ellipse">
            <a:avLst/>
          </a:prstGeom>
          <a:solidFill>
            <a:srgbClr val="93C47D"/>
          </a:solidFill>
          <a:ln w="9525" cap="flat" cmpd="sng">
            <a:solidFill>
              <a:schemeClr val="dk2"/>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spcBef>
                <a:spcPts val="0"/>
              </a:spcBef>
              <a:spcAft>
                <a:spcPts val="0"/>
              </a:spcAft>
              <a:buClr>
                <a:schemeClr val="dk1"/>
              </a:buClr>
              <a:buSzPts val="1400"/>
              <a:buFont typeface="Trebuchet MS"/>
              <a:buNone/>
            </a:pPr>
            <a:r>
              <a:rPr lang="ko" sz="1400" b="1">
                <a:solidFill>
                  <a:schemeClr val="dk1"/>
                </a:solidFill>
                <a:latin typeface="Trebuchet MS"/>
                <a:ea typeface="Trebuchet MS"/>
                <a:cs typeface="Trebuchet MS"/>
                <a:sym typeface="Trebuchet MS"/>
              </a:rPr>
              <a:t>2~3천만명</a:t>
            </a:r>
            <a:endParaRPr sz="1400" b="1">
              <a:solidFill>
                <a:schemeClr val="dk1"/>
              </a:solidFill>
              <a:latin typeface="Trebuchet MS"/>
              <a:ea typeface="Trebuchet MS"/>
              <a:cs typeface="Trebuchet MS"/>
              <a:sym typeface="Trebuchet MS"/>
            </a:endParaRPr>
          </a:p>
        </p:txBody>
      </p:sp>
      <p:sp>
        <p:nvSpPr>
          <p:cNvPr id="416" name="Google Shape;416;p56"/>
          <p:cNvSpPr/>
          <p:nvPr/>
        </p:nvSpPr>
        <p:spPr>
          <a:xfrm>
            <a:off x="3427842" y="3029020"/>
            <a:ext cx="899100" cy="556500"/>
          </a:xfrm>
          <a:prstGeom prst="ellipse">
            <a:avLst/>
          </a:prstGeom>
          <a:solidFill>
            <a:srgbClr val="9FC5E8"/>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Clr>
                <a:schemeClr val="dk1"/>
              </a:buClr>
              <a:buSzPts val="1400"/>
              <a:buFont typeface="Trebuchet MS"/>
              <a:buNone/>
            </a:pPr>
            <a:r>
              <a:rPr lang="ko" sz="1400">
                <a:solidFill>
                  <a:schemeClr val="dk1"/>
                </a:solidFill>
                <a:latin typeface="Trebuchet MS"/>
                <a:ea typeface="Trebuchet MS"/>
                <a:cs typeface="Trebuchet MS"/>
                <a:sym typeface="Trebuchet MS"/>
              </a:rPr>
              <a:t>A집단</a:t>
            </a:r>
            <a:endParaRPr sz="1400">
              <a:solidFill>
                <a:schemeClr val="dk1"/>
              </a:solidFill>
              <a:latin typeface="Trebuchet MS"/>
              <a:ea typeface="Trebuchet MS"/>
              <a:cs typeface="Trebuchet MS"/>
              <a:sym typeface="Trebuchet MS"/>
            </a:endParaRPr>
          </a:p>
        </p:txBody>
      </p:sp>
      <p:sp>
        <p:nvSpPr>
          <p:cNvPr id="417" name="Google Shape;417;p56"/>
          <p:cNvSpPr/>
          <p:nvPr/>
        </p:nvSpPr>
        <p:spPr>
          <a:xfrm>
            <a:off x="4229042" y="2588085"/>
            <a:ext cx="985500" cy="6606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spcBef>
                <a:spcPts val="0"/>
              </a:spcBef>
              <a:spcAft>
                <a:spcPts val="0"/>
              </a:spcAft>
              <a:buClr>
                <a:schemeClr val="dk1"/>
              </a:buClr>
              <a:buSzPts val="1400"/>
              <a:buFont typeface="Trebuchet MS"/>
              <a:buNone/>
            </a:pPr>
            <a:r>
              <a:rPr lang="ko" sz="1400">
                <a:solidFill>
                  <a:schemeClr val="dk1"/>
                </a:solidFill>
                <a:latin typeface="Trebuchet MS"/>
                <a:ea typeface="Trebuchet MS"/>
                <a:cs typeface="Trebuchet MS"/>
                <a:sym typeface="Trebuchet MS"/>
              </a:rPr>
              <a:t>B집단</a:t>
            </a:r>
            <a:endParaRPr sz="1400">
              <a:solidFill>
                <a:schemeClr val="dk1"/>
              </a:solidFill>
              <a:latin typeface="Trebuchet MS"/>
              <a:ea typeface="Trebuchet MS"/>
              <a:cs typeface="Trebuchet MS"/>
              <a:sym typeface="Trebuchet MS"/>
            </a:endParaRPr>
          </a:p>
        </p:txBody>
      </p:sp>
      <p:sp>
        <p:nvSpPr>
          <p:cNvPr id="418" name="Google Shape;418;p56"/>
          <p:cNvSpPr txBox="1"/>
          <p:nvPr/>
        </p:nvSpPr>
        <p:spPr>
          <a:xfrm>
            <a:off x="891900" y="4241063"/>
            <a:ext cx="7160700" cy="5694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Clr>
                <a:schemeClr val="dk1"/>
              </a:buClr>
              <a:buSzPts val="1400"/>
              <a:buFont typeface="Malgun Gothic"/>
              <a:buNone/>
            </a:pPr>
            <a:r>
              <a:rPr lang="ko" sz="1400">
                <a:solidFill>
                  <a:schemeClr val="dk1"/>
                </a:solidFill>
                <a:latin typeface="Malgun Gothic"/>
                <a:ea typeface="Malgun Gothic"/>
                <a:cs typeface="Malgun Gothic"/>
                <a:sym typeface="Malgun Gothic"/>
              </a:rPr>
              <a:t>LMS, APP PUSH, OUT BOUND 등 가입 가능성이 높은 마케팅 대상을 선별하여 집중 공략</a:t>
            </a:r>
            <a:endParaRPr sz="1400">
              <a:solidFill>
                <a:schemeClr val="dk1"/>
              </a:solidFill>
              <a:latin typeface="Malgun Gothic"/>
              <a:ea typeface="Malgun Gothic"/>
              <a:cs typeface="Malgun Gothic"/>
              <a:sym typeface="Malgun Gothic"/>
            </a:endParaRPr>
          </a:p>
        </p:txBody>
      </p:sp>
      <p:cxnSp>
        <p:nvCxnSpPr>
          <p:cNvPr id="419" name="Google Shape;419;p56"/>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420" name="Google Shape;420;p56"/>
          <p:cNvSpPr txBox="1"/>
          <p:nvPr/>
        </p:nvSpPr>
        <p:spPr>
          <a:xfrm>
            <a:off x="89502" y="33468"/>
            <a:ext cx="24135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타겟 마케팅</a:t>
            </a:r>
            <a:endParaRPr sz="1100"/>
          </a:p>
        </p:txBody>
      </p:sp>
      <p:pic>
        <p:nvPicPr>
          <p:cNvPr id="421" name="Google Shape;421;p56"/>
          <p:cNvPicPr preferRelativeResize="0"/>
          <p:nvPr/>
        </p:nvPicPr>
        <p:blipFill rotWithShape="1">
          <a:blip r:embed="rId4">
            <a:alphaModFix/>
          </a:blip>
          <a:srcRect/>
          <a:stretch/>
        </p:blipFill>
        <p:spPr>
          <a:xfrm>
            <a:off x="5713836" y="2164903"/>
            <a:ext cx="3314700" cy="14501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cxnSp>
        <p:nvCxnSpPr>
          <p:cNvPr id="426" name="Google Shape;426;p57"/>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graphicFrame>
        <p:nvGraphicFramePr>
          <p:cNvPr id="427" name="Google Shape;427;p57"/>
          <p:cNvGraphicFramePr/>
          <p:nvPr/>
        </p:nvGraphicFramePr>
        <p:xfrm>
          <a:off x="1024772" y="1649755"/>
          <a:ext cx="3000000" cy="3000000"/>
        </p:xfrm>
        <a:graphic>
          <a:graphicData uri="http://schemas.openxmlformats.org/drawingml/2006/table">
            <a:tbl>
              <a:tblPr firstRow="1" bandRow="1">
                <a:noFill/>
                <a:tableStyleId>{4FD79F50-C166-4E4F-9417-3C3511D1BB09}</a:tableStyleId>
              </a:tblPr>
              <a:tblGrid>
                <a:gridCol w="1069050">
                  <a:extLst>
                    <a:ext uri="{9D8B030D-6E8A-4147-A177-3AD203B41FA5}">
                      <a16:colId xmlns:a16="http://schemas.microsoft.com/office/drawing/2014/main" val="20000"/>
                    </a:ext>
                  </a:extLst>
                </a:gridCol>
                <a:gridCol w="6025400">
                  <a:extLst>
                    <a:ext uri="{9D8B030D-6E8A-4147-A177-3AD203B41FA5}">
                      <a16:colId xmlns:a16="http://schemas.microsoft.com/office/drawing/2014/main" val="20001"/>
                    </a:ext>
                  </a:extLst>
                </a:gridCol>
              </a:tblGrid>
              <a:tr h="1052225">
                <a:tc>
                  <a:txBody>
                    <a:bodyPr/>
                    <a:lstStyle/>
                    <a:p>
                      <a:pPr marL="0" marR="0" lvl="0" indent="0" algn="ctr" rtl="0">
                        <a:spcBef>
                          <a:spcPts val="0"/>
                        </a:spcBef>
                        <a:spcAft>
                          <a:spcPts val="0"/>
                        </a:spcAft>
                        <a:buNone/>
                      </a:pPr>
                      <a:r>
                        <a:rPr lang="ko" sz="1800" u="none" strike="noStrike" cap="none"/>
                        <a:t>성능</a:t>
                      </a:r>
                      <a:endParaRPr sz="1100"/>
                    </a:p>
                  </a:txBody>
                  <a:tcPr marL="68600" marR="68600" marT="34300" marB="34300" anchor="ctr"/>
                </a:tc>
                <a:tc>
                  <a:txBody>
                    <a:bodyPr/>
                    <a:lstStyle/>
                    <a:p>
                      <a:pPr marL="0" marR="0" lvl="0" indent="0" algn="ctr" rtl="0">
                        <a:spcBef>
                          <a:spcPts val="0"/>
                        </a:spcBef>
                        <a:spcAft>
                          <a:spcPts val="0"/>
                        </a:spcAft>
                        <a:buNone/>
                      </a:pPr>
                      <a:r>
                        <a:rPr lang="ko" sz="1800" u="none" strike="noStrike" cap="none"/>
                        <a:t>추천등급 상,중에 해당되는 고객은 전체의 15%이며,</a:t>
                      </a:r>
                      <a:endParaRPr sz="1100"/>
                    </a:p>
                    <a:p>
                      <a:pPr marL="0" marR="0" lvl="0" indent="0" algn="ctr" rtl="0">
                        <a:spcBef>
                          <a:spcPts val="0"/>
                        </a:spcBef>
                        <a:spcAft>
                          <a:spcPts val="0"/>
                        </a:spcAft>
                        <a:buNone/>
                      </a:pPr>
                      <a:r>
                        <a:rPr lang="ko" sz="1800" u="none" strike="noStrike" cap="none"/>
                        <a:t> 상품가입 고객 비중은 80%</a:t>
                      </a:r>
                      <a:endParaRPr sz="1800" u="none" strike="noStrike" cap="none"/>
                    </a:p>
                  </a:txBody>
                  <a:tcPr marL="68600" marR="68600" marT="34300" marB="34300" anchor="ctr"/>
                </a:tc>
                <a:extLst>
                  <a:ext uri="{0D108BD9-81ED-4DB2-BD59-A6C34878D82A}">
                    <a16:rowId xmlns:a16="http://schemas.microsoft.com/office/drawing/2014/main" val="10000"/>
                  </a:ext>
                </a:extLst>
              </a:tr>
              <a:tr h="1052225">
                <a:tc>
                  <a:txBody>
                    <a:bodyPr/>
                    <a:lstStyle/>
                    <a:p>
                      <a:pPr marL="0" marR="0" lvl="0" indent="0" algn="ctr" rtl="0">
                        <a:spcBef>
                          <a:spcPts val="0"/>
                        </a:spcBef>
                        <a:spcAft>
                          <a:spcPts val="0"/>
                        </a:spcAft>
                        <a:buNone/>
                      </a:pPr>
                      <a:r>
                        <a:rPr lang="ko" sz="1800" u="none" strike="noStrike" cap="none"/>
                        <a:t>활용</a:t>
                      </a:r>
                      <a:endParaRPr sz="1100"/>
                    </a:p>
                  </a:txBody>
                  <a:tcPr marL="68600" marR="68600" marT="34300" marB="34300" anchor="ctr"/>
                </a:tc>
                <a:tc>
                  <a:txBody>
                    <a:bodyPr/>
                    <a:lstStyle/>
                    <a:p>
                      <a:pPr marL="0" marR="0" lvl="0" indent="0" algn="ctr" rtl="0">
                        <a:spcBef>
                          <a:spcPts val="0"/>
                        </a:spcBef>
                        <a:spcAft>
                          <a:spcPts val="0"/>
                        </a:spcAft>
                        <a:buNone/>
                      </a:pPr>
                      <a:r>
                        <a:rPr lang="ko" sz="1800" u="none" strike="noStrike" cap="none"/>
                        <a:t>LMS 전송, PUSH 발송, </a:t>
                      </a:r>
                      <a:endParaRPr sz="1100"/>
                    </a:p>
                    <a:p>
                      <a:pPr marL="0" marR="0" lvl="0" indent="0" algn="ctr" rtl="0">
                        <a:spcBef>
                          <a:spcPts val="0"/>
                        </a:spcBef>
                        <a:spcAft>
                          <a:spcPts val="0"/>
                        </a:spcAft>
                        <a:buNone/>
                      </a:pPr>
                      <a:r>
                        <a:rPr lang="ko" sz="1800" u="none" strike="noStrike" cap="none"/>
                        <a:t>마케팅 시나리오 트리거 반응</a:t>
                      </a:r>
                      <a:endParaRPr sz="1100"/>
                    </a:p>
                  </a:txBody>
                  <a:tcPr marL="68600" marR="68600" marT="34300" marB="34300" anchor="ctr"/>
                </a:tc>
                <a:extLst>
                  <a:ext uri="{0D108BD9-81ED-4DB2-BD59-A6C34878D82A}">
                    <a16:rowId xmlns:a16="http://schemas.microsoft.com/office/drawing/2014/main" val="10001"/>
                  </a:ext>
                </a:extLst>
              </a:tr>
              <a:tr h="1052225">
                <a:tc>
                  <a:txBody>
                    <a:bodyPr/>
                    <a:lstStyle/>
                    <a:p>
                      <a:pPr marL="0" marR="0" lvl="0" indent="0" algn="ctr" rtl="0">
                        <a:spcBef>
                          <a:spcPts val="0"/>
                        </a:spcBef>
                        <a:spcAft>
                          <a:spcPts val="0"/>
                        </a:spcAft>
                        <a:buNone/>
                      </a:pPr>
                      <a:r>
                        <a:rPr lang="ko" sz="1800" u="none" strike="noStrike" cap="none"/>
                        <a:t>성과</a:t>
                      </a:r>
                      <a:endParaRPr sz="1100"/>
                    </a:p>
                  </a:txBody>
                  <a:tcPr marL="68600" marR="68600" marT="34300" marB="34300" anchor="ctr"/>
                </a:tc>
                <a:tc>
                  <a:txBody>
                    <a:bodyPr/>
                    <a:lstStyle/>
                    <a:p>
                      <a:pPr marL="0" marR="0" lvl="0" indent="0" algn="ctr" rtl="0">
                        <a:spcBef>
                          <a:spcPts val="0"/>
                        </a:spcBef>
                        <a:spcAft>
                          <a:spcPts val="0"/>
                        </a:spcAft>
                        <a:buNone/>
                      </a:pPr>
                      <a:r>
                        <a:rPr lang="ko" sz="1800" u="none" strike="noStrike" cap="none"/>
                        <a:t>기존 모델 대비 추천 모수 3배 증가</a:t>
                      </a:r>
                      <a:endParaRPr sz="1800" u="none" strike="noStrike" cap="none"/>
                    </a:p>
                    <a:p>
                      <a:pPr marL="0" marR="0" lvl="0" indent="0" algn="ctr" rtl="0">
                        <a:spcBef>
                          <a:spcPts val="0"/>
                        </a:spcBef>
                        <a:spcAft>
                          <a:spcPts val="0"/>
                        </a:spcAft>
                        <a:buNone/>
                      </a:pPr>
                      <a:r>
                        <a:rPr lang="ko" sz="1800" u="none" strike="noStrike" cap="none"/>
                        <a:t>및 월 수신 상품 가입자 약 2.5만명 증대 효과</a:t>
                      </a:r>
                      <a:endParaRPr sz="1100"/>
                    </a:p>
                  </a:txBody>
                  <a:tcPr marL="68600" marR="68600" marT="34300" marB="34300" anchor="ctr"/>
                </a:tc>
                <a:extLst>
                  <a:ext uri="{0D108BD9-81ED-4DB2-BD59-A6C34878D82A}">
                    <a16:rowId xmlns:a16="http://schemas.microsoft.com/office/drawing/2014/main" val="10002"/>
                  </a:ext>
                </a:extLst>
              </a:tr>
            </a:tbl>
          </a:graphicData>
        </a:graphic>
      </p:graphicFrame>
      <p:sp>
        <p:nvSpPr>
          <p:cNvPr id="428" name="Google Shape;428;p57"/>
          <p:cNvSpPr txBox="1"/>
          <p:nvPr/>
        </p:nvSpPr>
        <p:spPr>
          <a:xfrm>
            <a:off x="89502" y="33468"/>
            <a:ext cx="24135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타겟 마케팅</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8"/>
          <p:cNvSpPr txBox="1"/>
          <p:nvPr/>
        </p:nvSpPr>
        <p:spPr>
          <a:xfrm>
            <a:off x="217900" y="2362225"/>
            <a:ext cx="519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은행 마케팅 모수/동의 구조/제도적 어려움 존재</a:t>
            </a:r>
            <a:endParaRPr/>
          </a:p>
          <a:p>
            <a:pPr marL="0" lvl="0" indent="0" algn="l" rtl="0">
              <a:spcBef>
                <a:spcPts val="0"/>
              </a:spcBef>
              <a:spcAft>
                <a:spcPts val="0"/>
              </a:spcAft>
              <a:buNone/>
            </a:pPr>
            <a:r>
              <a:rPr lang="ko"/>
              <a:t>상대 카운터파트 행동까지 유도 어려움 존재</a:t>
            </a:r>
            <a:endParaRPr/>
          </a:p>
        </p:txBody>
      </p:sp>
      <p:cxnSp>
        <p:nvCxnSpPr>
          <p:cNvPr id="434" name="Google Shape;434;p58"/>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435" name="Google Shape;435;p58"/>
          <p:cNvSpPr txBox="1">
            <a:spLocks noGrp="1"/>
          </p:cNvSpPr>
          <p:nvPr>
            <p:ph type="title"/>
          </p:nvPr>
        </p:nvSpPr>
        <p:spPr>
          <a:xfrm>
            <a:off x="264425" y="162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고충사항</a:t>
            </a:r>
            <a:endParaRPr/>
          </a:p>
        </p:txBody>
      </p:sp>
      <p:sp>
        <p:nvSpPr>
          <p:cNvPr id="436" name="Google Shape;436;p58"/>
          <p:cNvSpPr/>
          <p:nvPr/>
        </p:nvSpPr>
        <p:spPr>
          <a:xfrm>
            <a:off x="4358750" y="2405125"/>
            <a:ext cx="13710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 name="Google Shape;437;p58"/>
          <p:cNvSpPr txBox="1"/>
          <p:nvPr/>
        </p:nvSpPr>
        <p:spPr>
          <a:xfrm>
            <a:off x="6117325" y="2383675"/>
            <a:ext cx="3184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제도적 해결책</a:t>
            </a:r>
            <a:endParaRPr/>
          </a:p>
          <a:p>
            <a:pPr marL="0" lvl="0" indent="0" algn="l" rtl="0">
              <a:spcBef>
                <a:spcPts val="0"/>
              </a:spcBef>
              <a:spcAft>
                <a:spcPts val="0"/>
              </a:spcAft>
              <a:buNone/>
            </a:pPr>
            <a:r>
              <a:rPr lang="ko"/>
              <a:t>인간관계 COMMUNICATION SKILL</a:t>
            </a:r>
            <a:endParaRPr/>
          </a:p>
        </p:txBody>
      </p:sp>
      <p:sp>
        <p:nvSpPr>
          <p:cNvPr id="438" name="Google Shape;438;p58"/>
          <p:cNvSpPr txBox="1"/>
          <p:nvPr/>
        </p:nvSpPr>
        <p:spPr>
          <a:xfrm>
            <a:off x="89502" y="33468"/>
            <a:ext cx="24135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타겟 마케팅</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9"/>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sp>
        <p:nvSpPr>
          <p:cNvPr id="444" name="Google Shape;444;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ko" sz="1200">
                <a:solidFill>
                  <a:srgbClr val="0D0D0D"/>
                </a:solidFill>
                <a:highlight>
                  <a:srgbClr val="FFFFFF"/>
                </a:highlight>
              </a:rPr>
              <a:t>정의 및 설명:</a:t>
            </a:r>
            <a:endParaRPr sz="1200">
              <a:solidFill>
                <a:srgbClr val="0D0D0D"/>
              </a:solidFill>
              <a:highlight>
                <a:srgbClr val="FFFFFF"/>
              </a:highlight>
            </a:endParaRPr>
          </a:p>
          <a:p>
            <a:pPr marL="0" lvl="0" indent="0" algn="l" rtl="0">
              <a:spcBef>
                <a:spcPts val="1200"/>
              </a:spcBef>
              <a:spcAft>
                <a:spcPts val="0"/>
              </a:spcAft>
              <a:buClr>
                <a:schemeClr val="dk1"/>
              </a:buClr>
              <a:buSzPts val="1100"/>
              <a:buFont typeface="Arial"/>
              <a:buNone/>
            </a:pPr>
            <a:r>
              <a:rPr lang="ko" sz="1200">
                <a:solidFill>
                  <a:srgbClr val="0D0D0D"/>
                </a:solidFill>
                <a:highlight>
                  <a:srgbClr val="FFFFFF"/>
                </a:highlight>
              </a:rPr>
              <a:t>A/B 테스트는 두 개 이상의 변형(일반적으로 A와 B로 명명된) 중 어느 것이 더 나은 성과를 내는지 비교하기 위해 사용하는 실험 방법. 주로 웹사이트, 마케팅 캠페인, 사용자 경험(UX) 디자인 등에서 활용. A/B 테스트에서는 실험군(A)과 대조군(B)을 무작위로 나누고, 각 군에 다른 처리를 적용하여 그 결과를 비교.</a:t>
            </a:r>
            <a:endParaRPr sz="12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200">
                <a:solidFill>
                  <a:srgbClr val="0D0D0D"/>
                </a:solidFill>
                <a:highlight>
                  <a:srgbClr val="FFFFFF"/>
                </a:highlight>
              </a:rPr>
              <a:t>작동 방식:</a:t>
            </a:r>
            <a:endParaRPr sz="1200">
              <a:solidFill>
                <a:srgbClr val="0D0D0D"/>
              </a:solidFill>
              <a:highlight>
                <a:srgbClr val="FFFFFF"/>
              </a:highlight>
            </a:endParaRPr>
          </a:p>
          <a:p>
            <a:pPr marL="457200" lvl="0" indent="-304800" algn="l" rtl="0">
              <a:spcBef>
                <a:spcPts val="2100"/>
              </a:spcBef>
              <a:spcAft>
                <a:spcPts val="0"/>
              </a:spcAft>
              <a:buClr>
                <a:srgbClr val="0D0D0D"/>
              </a:buClr>
              <a:buSzPts val="1200"/>
              <a:buAutoNum type="arabicPeriod"/>
            </a:pPr>
            <a:r>
              <a:rPr lang="ko" sz="1200">
                <a:solidFill>
                  <a:srgbClr val="0D0D0D"/>
                </a:solidFill>
                <a:highlight>
                  <a:srgbClr val="FFFFFF"/>
                </a:highlight>
              </a:rPr>
              <a:t>목표 설정: 테스트의 목표를 명확히 설정(예: 클릭률 증가, 구매 전환율 향상 등).</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변형 제작: 두 가지 이상의 변형(A와 B)을 만듬. 여기서 A는 기존 버전, B는 변경된 버전.</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무작위 배정: 사용자나 트래픽을 무작위로 두 그룹에 배정.</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노출: 각 그룹에 해당하는 변형을 노출.</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데이터 수집: 각 그룹에서 설정된 목표에 대한 데이터를 수집.</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분석: 수집된 데이터를 비교 분석하여 어느 변형이 더 나은 성과를 내는지 평가.</a:t>
            </a:r>
            <a:endParaRPr sz="1200">
              <a:solidFill>
                <a:srgbClr val="0D0D0D"/>
              </a:solidFill>
              <a:highlight>
                <a:srgbClr val="FFFFFF"/>
              </a:highlight>
            </a:endParaRPr>
          </a:p>
          <a:p>
            <a:pPr marL="0" lvl="0" indent="0" algn="l" rtl="0">
              <a:spcBef>
                <a:spcPts val="2100"/>
              </a:spcBef>
              <a:spcAft>
                <a:spcPts val="1200"/>
              </a:spcAft>
              <a:buNone/>
            </a:pPr>
            <a:endParaRPr/>
          </a:p>
        </p:txBody>
      </p:sp>
      <p:cxnSp>
        <p:nvCxnSpPr>
          <p:cNvPr id="445" name="Google Shape;445;p5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60"/>
          <p:cNvPicPr preferRelativeResize="0"/>
          <p:nvPr/>
        </p:nvPicPr>
        <p:blipFill>
          <a:blip r:embed="rId3">
            <a:alphaModFix/>
          </a:blip>
          <a:stretch>
            <a:fillRect/>
          </a:stretch>
        </p:blipFill>
        <p:spPr>
          <a:xfrm>
            <a:off x="1996125" y="1075575"/>
            <a:ext cx="4983617" cy="3820975"/>
          </a:xfrm>
          <a:prstGeom prst="rect">
            <a:avLst/>
          </a:prstGeom>
          <a:noFill/>
          <a:ln>
            <a:noFill/>
          </a:ln>
        </p:spPr>
      </p:pic>
      <p:sp>
        <p:nvSpPr>
          <p:cNvPr id="451" name="Google Shape;451;p60"/>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52" name="Google Shape;452;p60"/>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1"/>
          <p:cNvSpPr txBox="1">
            <a:spLocks noGrp="1"/>
          </p:cNvSpPr>
          <p:nvPr>
            <p:ph type="body" idx="1"/>
          </p:nvPr>
        </p:nvSpPr>
        <p:spPr>
          <a:xfrm>
            <a:off x="311700" y="889825"/>
            <a:ext cx="8520600" cy="4086000"/>
          </a:xfrm>
          <a:prstGeom prst="rect">
            <a:avLst/>
          </a:prstGeom>
        </p:spPr>
        <p:txBody>
          <a:bodyPr spcFirstLastPara="1" wrap="square" lIns="91425" tIns="91425" rIns="91425" bIns="91425" anchor="t" anchorCtr="0">
            <a:normAutofit fontScale="85000" lnSpcReduction="10000"/>
          </a:bodyPr>
          <a:lstStyle/>
          <a:p>
            <a:pPr marL="0" lvl="0" indent="0" algn="l" rtl="0">
              <a:lnSpc>
                <a:spcPct val="160000"/>
              </a:lnSpc>
              <a:spcBef>
                <a:spcPts val="1400"/>
              </a:spcBef>
              <a:spcAft>
                <a:spcPts val="0"/>
              </a:spcAft>
              <a:buClr>
                <a:schemeClr val="dk1"/>
              </a:buClr>
              <a:buSzPct val="66666"/>
              <a:buFont typeface="Arial"/>
              <a:buNone/>
            </a:pPr>
            <a:r>
              <a:rPr lang="ko" sz="1650" b="1">
                <a:solidFill>
                  <a:srgbClr val="0D0D0D"/>
                </a:solidFill>
                <a:highlight>
                  <a:srgbClr val="FFFFFF"/>
                </a:highlight>
              </a:rPr>
              <a:t>사례</a:t>
            </a:r>
            <a:endParaRPr sz="1650" b="1">
              <a:solidFill>
                <a:srgbClr val="0D0D0D"/>
              </a:solidFill>
              <a:highlight>
                <a:srgbClr val="FFFFFF"/>
              </a:highlight>
            </a:endParaRPr>
          </a:p>
          <a:p>
            <a:pPr marL="0" lvl="0" indent="0" algn="l" rtl="0">
              <a:spcBef>
                <a:spcPts val="400"/>
              </a:spcBef>
              <a:spcAft>
                <a:spcPts val="0"/>
              </a:spcAft>
              <a:buNone/>
            </a:pPr>
            <a:r>
              <a:rPr lang="ko" sz="1200">
                <a:solidFill>
                  <a:srgbClr val="0D0D0D"/>
                </a:solidFill>
                <a:highlight>
                  <a:srgbClr val="FFFFFF"/>
                </a:highlight>
              </a:rPr>
              <a:t>사례 1: 웹사이트의 버튼 색상 테스트</a:t>
            </a:r>
            <a:endParaRPr sz="1200">
              <a:solidFill>
                <a:srgbClr val="0D0D0D"/>
              </a:solidFill>
              <a:highlight>
                <a:srgbClr val="FFFFFF"/>
              </a:highlight>
            </a:endParaRPr>
          </a:p>
          <a:p>
            <a:pPr marL="0" lvl="0" indent="0" algn="l" rtl="0">
              <a:spcBef>
                <a:spcPts val="1500"/>
              </a:spcBef>
              <a:spcAft>
                <a:spcPts val="0"/>
              </a:spcAft>
              <a:buClr>
                <a:schemeClr val="dk1"/>
              </a:buClr>
              <a:buSzPct val="91666"/>
              <a:buFont typeface="Arial"/>
              <a:buNone/>
            </a:pPr>
            <a:r>
              <a:rPr lang="ko" sz="1200">
                <a:solidFill>
                  <a:srgbClr val="0D0D0D"/>
                </a:solidFill>
                <a:highlight>
                  <a:srgbClr val="FFFFFF"/>
                </a:highlight>
              </a:rPr>
              <a:t>목표: 클릭률(CTR) 증가</a:t>
            </a:r>
            <a:endParaRPr sz="1200">
              <a:solidFill>
                <a:srgbClr val="0D0D0D"/>
              </a:solidFill>
              <a:highlight>
                <a:srgbClr val="FFFFFF"/>
              </a:highlight>
            </a:endParaRPr>
          </a:p>
          <a:p>
            <a:pPr marL="0" lvl="0" indent="0" algn="l" rtl="0">
              <a:spcBef>
                <a:spcPts val="1500"/>
              </a:spcBef>
              <a:spcAft>
                <a:spcPts val="0"/>
              </a:spcAft>
              <a:buClr>
                <a:schemeClr val="dk1"/>
              </a:buClr>
              <a:buSzPct val="91666"/>
              <a:buFont typeface="Arial"/>
              <a:buNone/>
            </a:pPr>
            <a:r>
              <a:rPr lang="ko" sz="1200">
                <a:solidFill>
                  <a:srgbClr val="0D0D0D"/>
                </a:solidFill>
                <a:highlight>
                  <a:srgbClr val="FFFFFF"/>
                </a:highlight>
              </a:rPr>
              <a:t>설정:</a:t>
            </a:r>
            <a:endParaRPr sz="1200">
              <a:solidFill>
                <a:srgbClr val="0D0D0D"/>
              </a:solidFill>
              <a:highlight>
                <a:srgbClr val="FFFFFF"/>
              </a:highlight>
            </a:endParaRPr>
          </a:p>
          <a:p>
            <a:pPr marL="457200" lvl="0" indent="-293370" algn="l" rtl="0">
              <a:spcBef>
                <a:spcPts val="2100"/>
              </a:spcBef>
              <a:spcAft>
                <a:spcPts val="0"/>
              </a:spcAft>
              <a:buClr>
                <a:srgbClr val="0D0D0D"/>
              </a:buClr>
              <a:buSzPct val="100000"/>
              <a:buChar char="●"/>
            </a:pPr>
            <a:r>
              <a:rPr lang="ko" sz="1200">
                <a:solidFill>
                  <a:srgbClr val="0D0D0D"/>
                </a:solidFill>
                <a:highlight>
                  <a:srgbClr val="FFFFFF"/>
                </a:highlight>
              </a:rPr>
              <a:t>A 버전: 기존의 파란색 "구매하기" 버튼</a:t>
            </a:r>
            <a:endParaRPr sz="1200">
              <a:solidFill>
                <a:srgbClr val="0D0D0D"/>
              </a:solidFill>
              <a:highlight>
                <a:srgbClr val="FFFFFF"/>
              </a:highlight>
            </a:endParaRPr>
          </a:p>
          <a:p>
            <a:pPr marL="457200" lvl="0" indent="-293370" algn="l" rtl="0">
              <a:spcBef>
                <a:spcPts val="0"/>
              </a:spcBef>
              <a:spcAft>
                <a:spcPts val="0"/>
              </a:spcAft>
              <a:buClr>
                <a:srgbClr val="0D0D0D"/>
              </a:buClr>
              <a:buSzPct val="100000"/>
              <a:buChar char="●"/>
            </a:pPr>
            <a:r>
              <a:rPr lang="ko" sz="1200">
                <a:solidFill>
                  <a:srgbClr val="0D0D0D"/>
                </a:solidFill>
                <a:highlight>
                  <a:srgbClr val="FFFFFF"/>
                </a:highlight>
              </a:rPr>
              <a:t>B 버전: 새로운 빨간색 "구매하기" 버튼</a:t>
            </a:r>
            <a:endParaRPr sz="1200">
              <a:solidFill>
                <a:srgbClr val="0D0D0D"/>
              </a:solidFill>
              <a:highlight>
                <a:srgbClr val="FFFFFF"/>
              </a:highlight>
            </a:endParaRPr>
          </a:p>
          <a:p>
            <a:pPr marL="0" lvl="0" indent="0" algn="l" rtl="0">
              <a:spcBef>
                <a:spcPts val="2100"/>
              </a:spcBef>
              <a:spcAft>
                <a:spcPts val="0"/>
              </a:spcAft>
              <a:buClr>
                <a:schemeClr val="dk1"/>
              </a:buClr>
              <a:buSzPct val="91666"/>
              <a:buFont typeface="Arial"/>
              <a:buNone/>
            </a:pPr>
            <a:r>
              <a:rPr lang="ko" sz="1200">
                <a:solidFill>
                  <a:srgbClr val="0D0D0D"/>
                </a:solidFill>
                <a:highlight>
                  <a:srgbClr val="FFFFFF"/>
                </a:highlight>
              </a:rPr>
              <a:t>진행:</a:t>
            </a:r>
            <a:endParaRPr sz="1200">
              <a:solidFill>
                <a:srgbClr val="0D0D0D"/>
              </a:solidFill>
              <a:highlight>
                <a:srgbClr val="FFFFFF"/>
              </a:highlight>
            </a:endParaRPr>
          </a:p>
          <a:p>
            <a:pPr marL="457200" lvl="0" indent="-293370" algn="l" rtl="0">
              <a:spcBef>
                <a:spcPts val="2100"/>
              </a:spcBef>
              <a:spcAft>
                <a:spcPts val="0"/>
              </a:spcAft>
              <a:buClr>
                <a:srgbClr val="0D0D0D"/>
              </a:buClr>
              <a:buSzPct val="100000"/>
              <a:buAutoNum type="arabicPeriod"/>
            </a:pPr>
            <a:r>
              <a:rPr lang="ko" sz="1200">
                <a:solidFill>
                  <a:srgbClr val="0D0D0D"/>
                </a:solidFill>
                <a:highlight>
                  <a:srgbClr val="FFFFFF"/>
                </a:highlight>
              </a:rPr>
              <a:t>웹사이트 방문자를 무작위로 두 그룹으로 나눔.</a:t>
            </a:r>
            <a:endParaRPr sz="1200">
              <a:solidFill>
                <a:srgbClr val="0D0D0D"/>
              </a:solidFill>
              <a:highlight>
                <a:srgbClr val="FFFFFF"/>
              </a:highlight>
            </a:endParaRPr>
          </a:p>
          <a:p>
            <a:pPr marL="457200" lvl="0" indent="-293370" algn="l" rtl="0">
              <a:spcBef>
                <a:spcPts val="0"/>
              </a:spcBef>
              <a:spcAft>
                <a:spcPts val="0"/>
              </a:spcAft>
              <a:buClr>
                <a:srgbClr val="0D0D0D"/>
              </a:buClr>
              <a:buSzPct val="100000"/>
              <a:buAutoNum type="arabicPeriod"/>
            </a:pPr>
            <a:r>
              <a:rPr lang="ko" sz="1200">
                <a:solidFill>
                  <a:srgbClr val="0D0D0D"/>
                </a:solidFill>
                <a:highlight>
                  <a:srgbClr val="FFFFFF"/>
                </a:highlight>
              </a:rPr>
              <a:t>한 그룹에는 파란색 버튼(A 버전)을, 다른 그룹에는 빨간색 버튼(B 버전)을 보여줌.</a:t>
            </a:r>
            <a:endParaRPr sz="1200">
              <a:solidFill>
                <a:srgbClr val="0D0D0D"/>
              </a:solidFill>
              <a:highlight>
                <a:srgbClr val="FFFFFF"/>
              </a:highlight>
            </a:endParaRPr>
          </a:p>
          <a:p>
            <a:pPr marL="457200" lvl="0" indent="-293370" algn="l" rtl="0">
              <a:spcBef>
                <a:spcPts val="0"/>
              </a:spcBef>
              <a:spcAft>
                <a:spcPts val="0"/>
              </a:spcAft>
              <a:buClr>
                <a:srgbClr val="0D0D0D"/>
              </a:buClr>
              <a:buSzPct val="100000"/>
              <a:buAutoNum type="arabicPeriod"/>
            </a:pPr>
            <a:r>
              <a:rPr lang="ko" sz="1200">
                <a:solidFill>
                  <a:srgbClr val="0D0D0D"/>
                </a:solidFill>
                <a:highlight>
                  <a:srgbClr val="FFFFFF"/>
                </a:highlight>
              </a:rPr>
              <a:t>일정 기간 동안 두 그룹의 클릭률을 모니터링하고 비교.</a:t>
            </a:r>
            <a:endParaRPr sz="1200">
              <a:solidFill>
                <a:srgbClr val="0D0D0D"/>
              </a:solidFill>
              <a:highlight>
                <a:srgbClr val="FFFFFF"/>
              </a:highlight>
            </a:endParaRPr>
          </a:p>
          <a:p>
            <a:pPr marL="0" lvl="0" indent="0" algn="l" rtl="0">
              <a:spcBef>
                <a:spcPts val="2100"/>
              </a:spcBef>
              <a:spcAft>
                <a:spcPts val="0"/>
              </a:spcAft>
              <a:buNone/>
            </a:pPr>
            <a:r>
              <a:rPr lang="ko" sz="1200">
                <a:solidFill>
                  <a:srgbClr val="0D0D0D"/>
                </a:solidFill>
                <a:highlight>
                  <a:srgbClr val="FFFFFF"/>
                </a:highlight>
              </a:rPr>
              <a:t>결과:</a:t>
            </a:r>
            <a:endParaRPr sz="1200">
              <a:solidFill>
                <a:srgbClr val="0D0D0D"/>
              </a:solidFill>
              <a:highlight>
                <a:srgbClr val="FFFFFF"/>
              </a:highlight>
            </a:endParaRPr>
          </a:p>
          <a:p>
            <a:pPr marL="0" lvl="0" indent="0" algn="l" rtl="0">
              <a:spcBef>
                <a:spcPts val="1500"/>
              </a:spcBef>
              <a:spcAft>
                <a:spcPts val="1500"/>
              </a:spcAft>
              <a:buNone/>
            </a:pPr>
            <a:r>
              <a:rPr lang="ko" sz="1200">
                <a:solidFill>
                  <a:srgbClr val="0D0D0D"/>
                </a:solidFill>
                <a:highlight>
                  <a:srgbClr val="FFFFFF"/>
                </a:highlight>
              </a:rPr>
              <a:t>빨간색 버튼(B 버전)의 클릭률이 파란색 버튼(A 버전)보다 15% 높았다면, 빨간색 버튼으로 변경하는 것이 유리하다는 결론을 내릴 수 있음.</a:t>
            </a:r>
            <a:endParaRPr sz="1200">
              <a:solidFill>
                <a:srgbClr val="0D0D0D"/>
              </a:solidFill>
              <a:highlight>
                <a:srgbClr val="FFFFFF"/>
              </a:highlight>
            </a:endParaRPr>
          </a:p>
        </p:txBody>
      </p:sp>
      <p:sp>
        <p:nvSpPr>
          <p:cNvPr id="458" name="Google Shape;458;p61"/>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59" name="Google Shape;459;p6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2"/>
          <p:cNvSpPr txBox="1">
            <a:spLocks noGrp="1"/>
          </p:cNvSpPr>
          <p:nvPr>
            <p:ph type="body" idx="1"/>
          </p:nvPr>
        </p:nvSpPr>
        <p:spPr>
          <a:xfrm>
            <a:off x="311700" y="683250"/>
            <a:ext cx="8520600" cy="42606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Clr>
                <a:schemeClr val="dk1"/>
              </a:buClr>
              <a:buSzPts val="1100"/>
              <a:buFont typeface="Arial"/>
              <a:buNone/>
            </a:pPr>
            <a:r>
              <a:rPr lang="ko" sz="1000">
                <a:solidFill>
                  <a:srgbClr val="0D0D0D"/>
                </a:solidFill>
                <a:highlight>
                  <a:srgbClr val="FFFFFF"/>
                </a:highlight>
              </a:rPr>
              <a:t>사례 2: 이메일 마케팅 캠페인</a:t>
            </a:r>
            <a:endParaRPr sz="10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000">
                <a:solidFill>
                  <a:srgbClr val="0D0D0D"/>
                </a:solidFill>
                <a:highlight>
                  <a:srgbClr val="FFFFFF"/>
                </a:highlight>
              </a:rPr>
              <a:t>목표: 이메일 열람률(Open Rate) 증가</a:t>
            </a:r>
            <a:endParaRPr sz="10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000">
                <a:solidFill>
                  <a:srgbClr val="0D0D0D"/>
                </a:solidFill>
                <a:highlight>
                  <a:srgbClr val="FFFFFF"/>
                </a:highlight>
              </a:rPr>
              <a:t>설정:</a:t>
            </a:r>
            <a:endParaRPr sz="1000">
              <a:solidFill>
                <a:srgbClr val="0D0D0D"/>
              </a:solidFill>
              <a:highlight>
                <a:srgbClr val="FFFFFF"/>
              </a:highlight>
            </a:endParaRPr>
          </a:p>
          <a:p>
            <a:pPr marL="457200" lvl="0" indent="-292100" algn="l" rtl="0">
              <a:spcBef>
                <a:spcPts val="2100"/>
              </a:spcBef>
              <a:spcAft>
                <a:spcPts val="0"/>
              </a:spcAft>
              <a:buClr>
                <a:srgbClr val="0D0D0D"/>
              </a:buClr>
              <a:buSzPts val="1000"/>
              <a:buChar char="●"/>
            </a:pPr>
            <a:r>
              <a:rPr lang="ko" sz="1000">
                <a:solidFill>
                  <a:srgbClr val="0D0D0D"/>
                </a:solidFill>
                <a:highlight>
                  <a:srgbClr val="FFFFFF"/>
                </a:highlight>
              </a:rPr>
              <a:t>A 버전: 기존 제목 "특별 할인 안내"</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B 버전: 새로운 제목 "지금 바로 20% 할인 받으세요!"</a:t>
            </a:r>
            <a:endParaRPr sz="1000">
              <a:solidFill>
                <a:srgbClr val="0D0D0D"/>
              </a:solidFill>
              <a:highlight>
                <a:srgbClr val="FFFFFF"/>
              </a:highlight>
            </a:endParaRPr>
          </a:p>
          <a:p>
            <a:pPr marL="0" lvl="0" indent="0" algn="l" rtl="0">
              <a:spcBef>
                <a:spcPts val="2100"/>
              </a:spcBef>
              <a:spcAft>
                <a:spcPts val="0"/>
              </a:spcAft>
              <a:buClr>
                <a:schemeClr val="dk1"/>
              </a:buClr>
              <a:buSzPts val="1100"/>
              <a:buFont typeface="Arial"/>
              <a:buNone/>
            </a:pPr>
            <a:r>
              <a:rPr lang="ko" sz="1000">
                <a:solidFill>
                  <a:srgbClr val="0D0D0D"/>
                </a:solidFill>
                <a:highlight>
                  <a:srgbClr val="FFFFFF"/>
                </a:highlight>
              </a:rPr>
              <a:t>진행:</a:t>
            </a:r>
            <a:endParaRPr sz="1000">
              <a:solidFill>
                <a:srgbClr val="0D0D0D"/>
              </a:solidFill>
              <a:highlight>
                <a:srgbClr val="FFFFFF"/>
              </a:highlight>
            </a:endParaRPr>
          </a:p>
          <a:p>
            <a:pPr marL="457200" lvl="0" indent="-292100" algn="l" rtl="0">
              <a:spcBef>
                <a:spcPts val="2100"/>
              </a:spcBef>
              <a:spcAft>
                <a:spcPts val="0"/>
              </a:spcAft>
              <a:buClr>
                <a:srgbClr val="0D0D0D"/>
              </a:buClr>
              <a:buSzPts val="1000"/>
              <a:buAutoNum type="arabicPeriod"/>
            </a:pPr>
            <a:r>
              <a:rPr lang="ko" sz="1000">
                <a:solidFill>
                  <a:srgbClr val="0D0D0D"/>
                </a:solidFill>
                <a:highlight>
                  <a:srgbClr val="FFFFFF"/>
                </a:highlight>
              </a:rPr>
              <a:t>이메일 구독자를 무작위로 두 그룹으로 나눔.</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한 그룹에는 기존 제목의 이메일(A 버전)을, 다른 그룹에는 새로운 제목의 이메일(B 버전)을 발송.</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각 그룹의 열람률을 추적하고 비교.</a:t>
            </a:r>
            <a:endParaRPr sz="1000">
              <a:solidFill>
                <a:srgbClr val="0D0D0D"/>
              </a:solidFill>
              <a:highlight>
                <a:srgbClr val="FFFFFF"/>
              </a:highlight>
            </a:endParaRPr>
          </a:p>
          <a:p>
            <a:pPr marL="0" lvl="0" indent="0" algn="l" rtl="0">
              <a:spcBef>
                <a:spcPts val="2100"/>
              </a:spcBef>
              <a:spcAft>
                <a:spcPts val="0"/>
              </a:spcAft>
              <a:buNone/>
            </a:pPr>
            <a:r>
              <a:rPr lang="ko" sz="1000">
                <a:solidFill>
                  <a:srgbClr val="0D0D0D"/>
                </a:solidFill>
                <a:highlight>
                  <a:srgbClr val="FFFFFF"/>
                </a:highlight>
              </a:rPr>
              <a:t>결과:</a:t>
            </a:r>
            <a:endParaRPr sz="10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000">
                <a:solidFill>
                  <a:srgbClr val="0D0D0D"/>
                </a:solidFill>
                <a:highlight>
                  <a:srgbClr val="FFFFFF"/>
                </a:highlight>
              </a:rPr>
              <a:t>새로운 제목(B 버전)의 이메일 열람률이 기존 제목(A 버전)보다 10% 높았다면, 향후 이메일 제목을 새롭게 변경하는 것이 효과적임을 확인할 수 있음.</a:t>
            </a:r>
            <a:endParaRPr sz="1000">
              <a:solidFill>
                <a:srgbClr val="0D0D0D"/>
              </a:solidFill>
              <a:highlight>
                <a:srgbClr val="FFFFFF"/>
              </a:highlight>
            </a:endParaRPr>
          </a:p>
          <a:p>
            <a:pPr marL="0" lvl="0" indent="0" algn="l" rtl="0">
              <a:spcBef>
                <a:spcPts val="1500"/>
              </a:spcBef>
              <a:spcAft>
                <a:spcPts val="1200"/>
              </a:spcAft>
              <a:buNone/>
            </a:pPr>
            <a:endParaRPr sz="1000">
              <a:solidFill>
                <a:srgbClr val="0D0D0D"/>
              </a:solidFill>
              <a:highlight>
                <a:srgbClr val="FFFFFF"/>
              </a:highlight>
            </a:endParaRPr>
          </a:p>
        </p:txBody>
      </p:sp>
      <p:sp>
        <p:nvSpPr>
          <p:cNvPr id="465" name="Google Shape;465;p62"/>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66" name="Google Shape;466;p6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3"/>
          <p:cNvSpPr txBox="1"/>
          <p:nvPr/>
        </p:nvSpPr>
        <p:spPr>
          <a:xfrm>
            <a:off x="293100" y="937100"/>
            <a:ext cx="8206800" cy="376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ko" sz="1000">
                <a:solidFill>
                  <a:srgbClr val="0D0D0D"/>
                </a:solidFill>
                <a:highlight>
                  <a:schemeClr val="lt1"/>
                </a:highlight>
              </a:rPr>
              <a:t>사례 3: 모바일 앱의 UI 디자인</a:t>
            </a:r>
            <a:endParaRPr sz="1000">
              <a:solidFill>
                <a:srgbClr val="0D0D0D"/>
              </a:solidFill>
              <a:highlight>
                <a:schemeClr val="lt1"/>
              </a:highlight>
            </a:endParaRPr>
          </a:p>
          <a:p>
            <a:pPr marL="0" lvl="0" indent="0" algn="l" rtl="0">
              <a:lnSpc>
                <a:spcPct val="115000"/>
              </a:lnSpc>
              <a:spcBef>
                <a:spcPts val="1500"/>
              </a:spcBef>
              <a:spcAft>
                <a:spcPts val="0"/>
              </a:spcAft>
              <a:buNone/>
            </a:pPr>
            <a:r>
              <a:rPr lang="ko" sz="1000">
                <a:solidFill>
                  <a:srgbClr val="0D0D0D"/>
                </a:solidFill>
                <a:highlight>
                  <a:schemeClr val="lt1"/>
                </a:highlight>
              </a:rPr>
              <a:t>목표: 사용자 참여(User Engagement) 증가</a:t>
            </a:r>
            <a:endParaRPr sz="1000">
              <a:solidFill>
                <a:srgbClr val="0D0D0D"/>
              </a:solidFill>
              <a:highlight>
                <a:schemeClr val="lt1"/>
              </a:highlight>
            </a:endParaRPr>
          </a:p>
          <a:p>
            <a:pPr marL="0" lvl="0" indent="0" algn="l" rtl="0">
              <a:lnSpc>
                <a:spcPct val="115000"/>
              </a:lnSpc>
              <a:spcBef>
                <a:spcPts val="1500"/>
              </a:spcBef>
              <a:spcAft>
                <a:spcPts val="0"/>
              </a:spcAft>
              <a:buNone/>
            </a:pPr>
            <a:r>
              <a:rPr lang="ko" sz="1000">
                <a:solidFill>
                  <a:srgbClr val="0D0D0D"/>
                </a:solidFill>
                <a:highlight>
                  <a:schemeClr val="lt1"/>
                </a:highlight>
              </a:rPr>
              <a:t>설정:</a:t>
            </a:r>
            <a:endParaRPr sz="1000">
              <a:solidFill>
                <a:srgbClr val="0D0D0D"/>
              </a:solidFill>
              <a:highlight>
                <a:schemeClr val="lt1"/>
              </a:highlight>
            </a:endParaRPr>
          </a:p>
          <a:p>
            <a:pPr marL="457200" lvl="0" indent="-292100" algn="l" rtl="0">
              <a:lnSpc>
                <a:spcPct val="115000"/>
              </a:lnSpc>
              <a:spcBef>
                <a:spcPts val="2100"/>
              </a:spcBef>
              <a:spcAft>
                <a:spcPts val="0"/>
              </a:spcAft>
              <a:buClr>
                <a:srgbClr val="0D0D0D"/>
              </a:buClr>
              <a:buSzPts val="1000"/>
              <a:buChar char="●"/>
            </a:pPr>
            <a:r>
              <a:rPr lang="ko" sz="1000">
                <a:solidFill>
                  <a:srgbClr val="0D0D0D"/>
                </a:solidFill>
                <a:highlight>
                  <a:schemeClr val="lt1"/>
                </a:highlight>
              </a:rPr>
              <a:t>A 버전: 기존의 UI 디자인</a:t>
            </a:r>
            <a:endParaRPr sz="1000">
              <a:solidFill>
                <a:srgbClr val="0D0D0D"/>
              </a:solidFill>
              <a:highlight>
                <a:schemeClr val="lt1"/>
              </a:highlight>
            </a:endParaRPr>
          </a:p>
          <a:p>
            <a:pPr marL="457200" lvl="0" indent="-292100" algn="l" rtl="0">
              <a:lnSpc>
                <a:spcPct val="115000"/>
              </a:lnSpc>
              <a:spcBef>
                <a:spcPts val="0"/>
              </a:spcBef>
              <a:spcAft>
                <a:spcPts val="0"/>
              </a:spcAft>
              <a:buClr>
                <a:srgbClr val="0D0D0D"/>
              </a:buClr>
              <a:buSzPts val="1000"/>
              <a:buChar char="●"/>
            </a:pPr>
            <a:r>
              <a:rPr lang="ko" sz="1000">
                <a:solidFill>
                  <a:srgbClr val="0D0D0D"/>
                </a:solidFill>
                <a:highlight>
                  <a:schemeClr val="lt1"/>
                </a:highlight>
              </a:rPr>
              <a:t>B 버전: 개선된 UI 디자인</a:t>
            </a:r>
            <a:endParaRPr sz="1000">
              <a:solidFill>
                <a:srgbClr val="0D0D0D"/>
              </a:solidFill>
              <a:highlight>
                <a:schemeClr val="lt1"/>
              </a:highlight>
            </a:endParaRPr>
          </a:p>
          <a:p>
            <a:pPr marL="0" lvl="0" indent="0" algn="l" rtl="0">
              <a:lnSpc>
                <a:spcPct val="115000"/>
              </a:lnSpc>
              <a:spcBef>
                <a:spcPts val="2100"/>
              </a:spcBef>
              <a:spcAft>
                <a:spcPts val="0"/>
              </a:spcAft>
              <a:buNone/>
            </a:pPr>
            <a:r>
              <a:rPr lang="ko" sz="1000">
                <a:solidFill>
                  <a:srgbClr val="0D0D0D"/>
                </a:solidFill>
                <a:highlight>
                  <a:schemeClr val="lt1"/>
                </a:highlight>
              </a:rPr>
              <a:t>진행:</a:t>
            </a:r>
            <a:endParaRPr sz="1000">
              <a:solidFill>
                <a:srgbClr val="0D0D0D"/>
              </a:solidFill>
              <a:highlight>
                <a:schemeClr val="lt1"/>
              </a:highlight>
            </a:endParaRPr>
          </a:p>
          <a:p>
            <a:pPr marL="457200" lvl="0" indent="-292100" algn="l" rtl="0">
              <a:lnSpc>
                <a:spcPct val="115000"/>
              </a:lnSpc>
              <a:spcBef>
                <a:spcPts val="2100"/>
              </a:spcBef>
              <a:spcAft>
                <a:spcPts val="0"/>
              </a:spcAft>
              <a:buClr>
                <a:srgbClr val="0D0D0D"/>
              </a:buClr>
              <a:buSzPts val="1000"/>
              <a:buAutoNum type="arabicPeriod"/>
            </a:pPr>
            <a:r>
              <a:rPr lang="ko" sz="1000">
                <a:solidFill>
                  <a:srgbClr val="0D0D0D"/>
                </a:solidFill>
                <a:highlight>
                  <a:schemeClr val="lt1"/>
                </a:highlight>
              </a:rPr>
              <a:t>앱 사용자를 무작위로 두 그룹으로 나눔.</a:t>
            </a:r>
            <a:endParaRPr sz="1000">
              <a:solidFill>
                <a:srgbClr val="0D0D0D"/>
              </a:solidFill>
              <a:highlight>
                <a:schemeClr val="lt1"/>
              </a:highlight>
            </a:endParaRPr>
          </a:p>
          <a:p>
            <a:pPr marL="457200" lvl="0" indent="-292100" algn="l" rtl="0">
              <a:lnSpc>
                <a:spcPct val="115000"/>
              </a:lnSpc>
              <a:spcBef>
                <a:spcPts val="0"/>
              </a:spcBef>
              <a:spcAft>
                <a:spcPts val="0"/>
              </a:spcAft>
              <a:buClr>
                <a:srgbClr val="0D0D0D"/>
              </a:buClr>
              <a:buSzPts val="1000"/>
              <a:buAutoNum type="arabicPeriod"/>
            </a:pPr>
            <a:r>
              <a:rPr lang="ko" sz="1000">
                <a:solidFill>
                  <a:srgbClr val="0D0D0D"/>
                </a:solidFill>
                <a:highlight>
                  <a:schemeClr val="lt1"/>
                </a:highlight>
              </a:rPr>
              <a:t>한 그룹에는 기존 UI(A 버전)를, 다른 그룹에는 개선된 UI(B 버전)를 제공.</a:t>
            </a:r>
            <a:endParaRPr sz="1000">
              <a:solidFill>
                <a:srgbClr val="0D0D0D"/>
              </a:solidFill>
              <a:highlight>
                <a:schemeClr val="lt1"/>
              </a:highlight>
            </a:endParaRPr>
          </a:p>
          <a:p>
            <a:pPr marL="457200" lvl="0" indent="-292100" algn="l" rtl="0">
              <a:lnSpc>
                <a:spcPct val="115000"/>
              </a:lnSpc>
              <a:spcBef>
                <a:spcPts val="0"/>
              </a:spcBef>
              <a:spcAft>
                <a:spcPts val="0"/>
              </a:spcAft>
              <a:buClr>
                <a:srgbClr val="0D0D0D"/>
              </a:buClr>
              <a:buSzPts val="1000"/>
              <a:buAutoNum type="arabicPeriod"/>
            </a:pPr>
            <a:r>
              <a:rPr lang="ko" sz="1000">
                <a:solidFill>
                  <a:srgbClr val="0D0D0D"/>
                </a:solidFill>
                <a:highlight>
                  <a:schemeClr val="lt1"/>
                </a:highlight>
              </a:rPr>
              <a:t>일정 기간 동안 두 그룹의 사용자 참여도를 분석(예: 사용 시간, 기능 사용 빈도 등).</a:t>
            </a:r>
            <a:endParaRPr sz="1000">
              <a:solidFill>
                <a:srgbClr val="0D0D0D"/>
              </a:solidFill>
              <a:highlight>
                <a:schemeClr val="lt1"/>
              </a:highlight>
            </a:endParaRPr>
          </a:p>
          <a:p>
            <a:pPr marL="0" lvl="0" indent="0" algn="l" rtl="0">
              <a:lnSpc>
                <a:spcPct val="115000"/>
              </a:lnSpc>
              <a:spcBef>
                <a:spcPts val="2100"/>
              </a:spcBef>
              <a:spcAft>
                <a:spcPts val="0"/>
              </a:spcAft>
              <a:buNone/>
            </a:pPr>
            <a:r>
              <a:rPr lang="ko" sz="1000">
                <a:solidFill>
                  <a:srgbClr val="0D0D0D"/>
                </a:solidFill>
                <a:highlight>
                  <a:schemeClr val="lt1"/>
                </a:highlight>
              </a:rPr>
              <a:t>결과:</a:t>
            </a:r>
            <a:endParaRPr sz="1000">
              <a:solidFill>
                <a:srgbClr val="0D0D0D"/>
              </a:solidFill>
              <a:highlight>
                <a:schemeClr val="lt1"/>
              </a:highlight>
            </a:endParaRPr>
          </a:p>
          <a:p>
            <a:pPr marL="0" lvl="0" indent="0" algn="l" rtl="0">
              <a:lnSpc>
                <a:spcPct val="115000"/>
              </a:lnSpc>
              <a:spcBef>
                <a:spcPts val="1500"/>
              </a:spcBef>
              <a:spcAft>
                <a:spcPts val="1500"/>
              </a:spcAft>
              <a:buNone/>
            </a:pPr>
            <a:r>
              <a:rPr lang="ko" sz="1000">
                <a:solidFill>
                  <a:srgbClr val="0D0D0D"/>
                </a:solidFill>
                <a:highlight>
                  <a:schemeClr val="lt1"/>
                </a:highlight>
              </a:rPr>
              <a:t>개선된 UI(B 버전)가 사용자 참여도를 20% 증가시켰다면, 개선된 UI를 채택하는 것이 바람직.</a:t>
            </a:r>
            <a:endParaRPr sz="1000">
              <a:solidFill>
                <a:srgbClr val="0D0D0D"/>
              </a:solidFill>
              <a:highlight>
                <a:schemeClr val="lt1"/>
              </a:highlight>
            </a:endParaRPr>
          </a:p>
        </p:txBody>
      </p:sp>
      <p:sp>
        <p:nvSpPr>
          <p:cNvPr id="472" name="Google Shape;472;p63"/>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73" name="Google Shape;473;p6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p:nvPr/>
        </p:nvSpPr>
        <p:spPr>
          <a:xfrm>
            <a:off x="0" y="297638"/>
            <a:ext cx="2217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직군</a:t>
            </a:r>
            <a:endParaRPr sz="1800" b="1">
              <a:solidFill>
                <a:srgbClr val="7F7F7F"/>
              </a:solidFill>
              <a:latin typeface="Trebuchet MS"/>
              <a:ea typeface="Trebuchet MS"/>
              <a:cs typeface="Trebuchet MS"/>
              <a:sym typeface="Trebuchet MS"/>
            </a:endParaRPr>
          </a:p>
        </p:txBody>
      </p:sp>
      <p:sp>
        <p:nvSpPr>
          <p:cNvPr id="103" name="Google Shape;103;p19"/>
          <p:cNvSpPr txBox="1"/>
          <p:nvPr/>
        </p:nvSpPr>
        <p:spPr>
          <a:xfrm>
            <a:off x="500634" y="729008"/>
            <a:ext cx="6378000" cy="4332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회사의 입장에서 데이터 활용이란?</a:t>
            </a:r>
            <a:endParaRPr sz="1100"/>
          </a:p>
          <a:p>
            <a:pPr marL="254000" marR="0" lvl="0" indent="-254000" algn="l" rtl="0">
              <a:spcBef>
                <a:spcPts val="0"/>
              </a:spcBef>
              <a:spcAft>
                <a:spcPts val="0"/>
              </a:spcAft>
              <a:buClr>
                <a:schemeClr val="dk1"/>
              </a:buClr>
              <a:buSzPts val="1400"/>
              <a:buFont typeface="Trebuchet MS"/>
              <a:buAutoNum type="arabicPeriod"/>
            </a:pPr>
            <a:r>
              <a:rPr lang="ko" sz="1400">
                <a:solidFill>
                  <a:schemeClr val="dk1"/>
                </a:solidFill>
                <a:latin typeface="Trebuchet MS"/>
                <a:ea typeface="Trebuchet MS"/>
                <a:cs typeface="Trebuchet MS"/>
                <a:sym typeface="Trebuchet MS"/>
              </a:rPr>
              <a:t>경영진들의 의사결정에 도움을 주는 행위 전부</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도움을 준다니? 어떻게?  </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예시 : 데이터 시각화, 통계자료 활용 등 </a:t>
            </a:r>
            <a:endParaRPr sz="1100"/>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254000" marR="0" lvl="0" indent="-254000" algn="l" rtl="0">
              <a:spcBef>
                <a:spcPts val="0"/>
              </a:spcBef>
              <a:spcAft>
                <a:spcPts val="0"/>
              </a:spcAft>
              <a:buClr>
                <a:schemeClr val="dk1"/>
              </a:buClr>
              <a:buSzPts val="1400"/>
              <a:buFont typeface="Trebuchet MS"/>
              <a:buAutoNum type="arabicPeriod" startAt="2"/>
            </a:pPr>
            <a:r>
              <a:rPr lang="ko" sz="1400">
                <a:solidFill>
                  <a:schemeClr val="dk1"/>
                </a:solidFill>
                <a:latin typeface="Trebuchet MS"/>
                <a:ea typeface="Trebuchet MS"/>
                <a:cs typeface="Trebuchet MS"/>
                <a:sym typeface="Trebuchet MS"/>
              </a:rPr>
              <a:t>사람이 발견 못하는 패턴을 발견해줘! → 새로운 데이터가 들어오면 예측 해줘! </a:t>
            </a: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예시 : 넷플릭스/유튜브 추천 시스템, 금융 상품 추천 모델, 설비 고장 예측</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3. 인간 수준 혹은 그 이상의 인간의 업무를 해줘! (NLP/CV)</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예시 : Chatgpt, AI상담원, 자율주행, DALLE</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4. Future : AGI(Artificial General Intelligence)</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txBox="1">
            <a:spLocks noGrp="1"/>
          </p:cNvSpPr>
          <p:nvPr>
            <p:ph type="body" idx="1"/>
          </p:nvPr>
        </p:nvSpPr>
        <p:spPr>
          <a:xfrm>
            <a:off x="311700" y="935025"/>
            <a:ext cx="8520600" cy="4260600"/>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0"/>
              </a:spcAft>
              <a:buClr>
                <a:schemeClr val="dk1"/>
              </a:buClr>
              <a:buSzPts val="1100"/>
              <a:buFont typeface="Arial"/>
              <a:buNone/>
            </a:pPr>
            <a:r>
              <a:rPr lang="ko" sz="1650" b="1">
                <a:solidFill>
                  <a:srgbClr val="0D0D0D"/>
                </a:solidFill>
                <a:highlight>
                  <a:srgbClr val="FFFFFF"/>
                </a:highlight>
              </a:rPr>
              <a:t>활용 산업</a:t>
            </a:r>
            <a:endParaRPr sz="1200">
              <a:solidFill>
                <a:srgbClr val="0D0D0D"/>
              </a:solidFill>
              <a:highlight>
                <a:srgbClr val="FFFFFF"/>
              </a:highlight>
            </a:endParaRPr>
          </a:p>
          <a:p>
            <a:pPr marL="457200" lvl="0" indent="-304800" algn="l" rtl="0">
              <a:spcBef>
                <a:spcPts val="2100"/>
              </a:spcBef>
              <a:spcAft>
                <a:spcPts val="0"/>
              </a:spcAft>
              <a:buClr>
                <a:srgbClr val="0D0D0D"/>
              </a:buClr>
              <a:buSzPts val="1200"/>
              <a:buChar char="●"/>
            </a:pPr>
            <a:r>
              <a:rPr lang="ko" sz="1200">
                <a:solidFill>
                  <a:srgbClr val="0D0D0D"/>
                </a:solidFill>
                <a:highlight>
                  <a:srgbClr val="FFFFFF"/>
                </a:highlight>
              </a:rPr>
              <a:t>전자상거래: 제품 페이지, 결제 과정, 프로모션 배너 등</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Char char="●"/>
            </a:pPr>
            <a:r>
              <a:rPr lang="ko" sz="1200">
                <a:solidFill>
                  <a:srgbClr val="0D0D0D"/>
                </a:solidFill>
                <a:highlight>
                  <a:srgbClr val="FFFFFF"/>
                </a:highlight>
              </a:rPr>
              <a:t>디지털 마케팅: 이메일 캠페인, 광고 카피, 랜딩 페이지 등</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Char char="●"/>
            </a:pPr>
            <a:r>
              <a:rPr lang="ko" sz="1200">
                <a:solidFill>
                  <a:srgbClr val="0D0D0D"/>
                </a:solidFill>
                <a:highlight>
                  <a:srgbClr val="FFFFFF"/>
                </a:highlight>
              </a:rPr>
              <a:t>소프트웨어 개발: 사용자 인터페이스(UI) 디자인, 기능 추가 및 개선 등</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Char char="●"/>
            </a:pPr>
            <a:r>
              <a:rPr lang="ko" sz="1200">
                <a:solidFill>
                  <a:srgbClr val="0D0D0D"/>
                </a:solidFill>
                <a:highlight>
                  <a:srgbClr val="FFFFFF"/>
                </a:highlight>
              </a:rPr>
              <a:t>미디어 및 출판: 기사 제목, 이미지 선택, 독자 참여 전략 등</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Char char="●"/>
            </a:pPr>
            <a:r>
              <a:rPr lang="ko" sz="1200">
                <a:solidFill>
                  <a:srgbClr val="0D0D0D"/>
                </a:solidFill>
                <a:highlight>
                  <a:srgbClr val="FFFFFF"/>
                </a:highlight>
              </a:rPr>
              <a:t>여행 및 숙박: 예약 과정, 패키지 제안, 고객 피드백 시스템 등</a:t>
            </a:r>
            <a:endParaRPr sz="1200">
              <a:solidFill>
                <a:srgbClr val="0D0D0D"/>
              </a:solidFill>
              <a:highlight>
                <a:srgbClr val="FFFFFF"/>
              </a:highlight>
            </a:endParaRPr>
          </a:p>
          <a:p>
            <a:pPr marL="0" lvl="0" indent="0" algn="l" rtl="0">
              <a:spcBef>
                <a:spcPts val="2100"/>
              </a:spcBef>
              <a:spcAft>
                <a:spcPts val="0"/>
              </a:spcAft>
              <a:buClr>
                <a:schemeClr val="dk1"/>
              </a:buClr>
              <a:buSzPts val="1100"/>
              <a:buFont typeface="Arial"/>
              <a:buNone/>
            </a:pPr>
            <a:r>
              <a:rPr lang="ko" sz="1200">
                <a:solidFill>
                  <a:srgbClr val="0D0D0D"/>
                </a:solidFill>
                <a:highlight>
                  <a:srgbClr val="FFFFFF"/>
                </a:highlight>
              </a:rPr>
              <a:t>A/B 테스트는 데이터 기반 의사 결정을 지원하며, 작은 변경 사항이 전체 성과에 미치는 영향을 정확하게 평가할 수 있음</a:t>
            </a:r>
            <a:endParaRPr sz="12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200">
                <a:solidFill>
                  <a:srgbClr val="0D0D0D"/>
                </a:solidFill>
                <a:highlight>
                  <a:srgbClr val="FFFFFF"/>
                </a:highlight>
              </a:rPr>
              <a:t>많은 시도와 개선, 데이터를 기반한 의사결정이 중요. 시간이 많이 소요됨.</a:t>
            </a:r>
            <a:endParaRPr sz="1200">
              <a:solidFill>
                <a:srgbClr val="0D0D0D"/>
              </a:solidFill>
              <a:highlight>
                <a:srgbClr val="FFFFFF"/>
              </a:highlight>
            </a:endParaRPr>
          </a:p>
          <a:p>
            <a:pPr marL="0" lvl="0" indent="0" algn="l" rtl="0">
              <a:spcBef>
                <a:spcPts val="0"/>
              </a:spcBef>
              <a:spcAft>
                <a:spcPts val="1200"/>
              </a:spcAft>
              <a:buNone/>
            </a:pPr>
            <a:endParaRPr sz="1200">
              <a:solidFill>
                <a:srgbClr val="0D0D0D"/>
              </a:solidFill>
              <a:highlight>
                <a:srgbClr val="FFFFFF"/>
              </a:highlight>
            </a:endParaRPr>
          </a:p>
        </p:txBody>
      </p:sp>
      <p:sp>
        <p:nvSpPr>
          <p:cNvPr id="479" name="Google Shape;479;p64"/>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80" name="Google Shape;480;p64"/>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5"/>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86" name="Google Shape;486;p65"/>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487" name="Google Shape;487;p65"/>
          <p:cNvSpPr txBox="1"/>
          <p:nvPr/>
        </p:nvSpPr>
        <p:spPr>
          <a:xfrm>
            <a:off x="56725" y="683250"/>
            <a:ext cx="9209100" cy="370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sz="1200">
                <a:solidFill>
                  <a:srgbClr val="0D0D0D"/>
                </a:solidFill>
                <a:highlight>
                  <a:srgbClr val="FFFFFF"/>
                </a:highlight>
              </a:rPr>
              <a:t>A/B 테스트는 두 가지 버전의 웹페이지나 앱을 사용자들에게 무작위로 제공하고, 그 결과를 비교하여 어떤 버전이 더 나은 성과를 내는지 판단하는 방법. </a:t>
            </a:r>
            <a:endParaRPr sz="1200">
              <a:solidFill>
                <a:srgbClr val="0D0D0D"/>
              </a:solidFill>
              <a:highlight>
                <a:srgbClr val="FFFFFF"/>
              </a:highlight>
            </a:endParaRPr>
          </a:p>
          <a:p>
            <a:pPr marL="0" lvl="0" indent="0" algn="l" rtl="0">
              <a:lnSpc>
                <a:spcPct val="160000"/>
              </a:lnSpc>
              <a:spcBef>
                <a:spcPts val="1500"/>
              </a:spcBef>
              <a:spcAft>
                <a:spcPts val="0"/>
              </a:spcAft>
              <a:buNone/>
            </a:pPr>
            <a:r>
              <a:rPr lang="ko" sz="1650" b="1">
                <a:solidFill>
                  <a:srgbClr val="0D0D0D"/>
                </a:solidFill>
                <a:highlight>
                  <a:srgbClr val="FFFFFF"/>
                </a:highlight>
              </a:rPr>
              <a:t>A/B 테스트가 왜 돈이 되나요?</a:t>
            </a:r>
            <a:endParaRPr sz="1650" b="1">
              <a:solidFill>
                <a:srgbClr val="0D0D0D"/>
              </a:solidFill>
              <a:highlight>
                <a:srgbClr val="FFFFFF"/>
              </a:highlight>
            </a:endParaRPr>
          </a:p>
          <a:p>
            <a:pPr marL="457200" lvl="0" indent="-304800" algn="l" rtl="0">
              <a:lnSpc>
                <a:spcPct val="115000"/>
              </a:lnSpc>
              <a:spcBef>
                <a:spcPts val="600"/>
              </a:spcBef>
              <a:spcAft>
                <a:spcPts val="0"/>
              </a:spcAft>
              <a:buClr>
                <a:srgbClr val="0D0D0D"/>
              </a:buClr>
              <a:buSzPts val="1200"/>
              <a:buAutoNum type="arabicPeriod"/>
            </a:pPr>
            <a:r>
              <a:rPr lang="ko" sz="1200">
                <a:solidFill>
                  <a:srgbClr val="0D0D0D"/>
                </a:solidFill>
                <a:highlight>
                  <a:srgbClr val="FFFFFF"/>
                </a:highlight>
              </a:rPr>
              <a:t>데이터 기반 의사 결정: A/B 테스트는 실제 사용자 데이터를 기반으로 결정을 내리기 때문에, 추측에 의한 결정보다 더 신뢰할 수 있음</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최적화된 사용자 경험 제공: 어떤 추천 시스템이 사용자에게 더 나은 경험을 제공하는지 알 수 있어, 최적의 추천 시스템을 선택 가능</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효과적인 자원 활용: 마케팅 비용과 리소스를 가장 효과적인 방법으로 사용 가능</a:t>
            </a:r>
            <a:endParaRPr sz="1200">
              <a:solidFill>
                <a:srgbClr val="0D0D0D"/>
              </a:solidFill>
              <a:highlight>
                <a:srgbClr val="FFFFFF"/>
              </a:highlight>
            </a:endParaRPr>
          </a:p>
          <a:p>
            <a:pPr marL="0" lvl="0" indent="0" algn="l" rtl="0">
              <a:lnSpc>
                <a:spcPct val="160000"/>
              </a:lnSpc>
              <a:spcBef>
                <a:spcPts val="2100"/>
              </a:spcBef>
              <a:spcAft>
                <a:spcPts val="0"/>
              </a:spcAft>
              <a:buNone/>
            </a:pPr>
            <a:r>
              <a:rPr lang="ko" sz="1650" b="1">
                <a:solidFill>
                  <a:srgbClr val="0D0D0D"/>
                </a:solidFill>
                <a:highlight>
                  <a:srgbClr val="FFFFFF"/>
                </a:highlight>
              </a:rPr>
              <a:t>A/B 테스트가 어떻게 돈이 되나요?</a:t>
            </a:r>
            <a:endParaRPr sz="1650" b="1">
              <a:solidFill>
                <a:srgbClr val="0D0D0D"/>
              </a:solidFill>
              <a:highlight>
                <a:srgbClr val="FFFFFF"/>
              </a:highlight>
            </a:endParaRPr>
          </a:p>
          <a:p>
            <a:pPr marL="457200" lvl="0" indent="-304800" algn="l" rtl="0">
              <a:lnSpc>
                <a:spcPct val="115000"/>
              </a:lnSpc>
              <a:spcBef>
                <a:spcPts val="600"/>
              </a:spcBef>
              <a:spcAft>
                <a:spcPts val="0"/>
              </a:spcAft>
              <a:buClr>
                <a:srgbClr val="0D0D0D"/>
              </a:buClr>
              <a:buSzPts val="1200"/>
              <a:buAutoNum type="arabicPeriod"/>
            </a:pPr>
            <a:r>
              <a:rPr lang="ko" sz="1200">
                <a:solidFill>
                  <a:srgbClr val="0D0D0D"/>
                </a:solidFill>
                <a:highlight>
                  <a:srgbClr val="FFFFFF"/>
                </a:highlight>
              </a:rPr>
              <a:t>구매 전환율 최적화: A/B 테스트를 통해 어떤 추천 알고리즘이 가장 높은 구매 전환율을 보이는지 파악 가능 -&gt; 매출 증대</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고객 유지 및 충성도 향상: 어떤 추천이 고객의 재방문 및 반복 구매를 유도하는지 파악 가능 -&gt; 수익 창출</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광고 효율성 개선: A/B 테스트를 통해 어떤 추천 광고가 더 효과적인지 파악 가능 -&gt;  광고 비용 대비 높은 수익 확보.</a:t>
            </a:r>
            <a:endParaRPr sz="1200">
              <a:solidFill>
                <a:srgbClr val="0D0D0D"/>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a:t>
            </a:r>
            <a:endParaRPr/>
          </a:p>
        </p:txBody>
      </p:sp>
      <p:cxnSp>
        <p:nvCxnSpPr>
          <p:cNvPr id="493" name="Google Shape;493;p66"/>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494" name="Google Shape;494;p66"/>
          <p:cNvSpPr txBox="1"/>
          <p:nvPr/>
        </p:nvSpPr>
        <p:spPr>
          <a:xfrm>
            <a:off x="189100" y="954975"/>
            <a:ext cx="9209100" cy="17025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1400"/>
              </a:spcBef>
              <a:spcAft>
                <a:spcPts val="0"/>
              </a:spcAft>
              <a:buNone/>
            </a:pPr>
            <a:r>
              <a:rPr lang="ko" sz="1650" b="1">
                <a:solidFill>
                  <a:srgbClr val="0D0D0D"/>
                </a:solidFill>
                <a:highlight>
                  <a:srgbClr val="FFFFFF"/>
                </a:highlight>
              </a:rPr>
              <a:t>A/B 테스트가 돈이 되려면 어떻게 해야 하나요?</a:t>
            </a:r>
            <a:endParaRPr sz="1650" b="1">
              <a:solidFill>
                <a:srgbClr val="0D0D0D"/>
              </a:solidFill>
              <a:highlight>
                <a:srgbClr val="FFFFFF"/>
              </a:highlight>
            </a:endParaRPr>
          </a:p>
          <a:p>
            <a:pPr marL="457200" lvl="0" indent="-304800" algn="l" rtl="0">
              <a:lnSpc>
                <a:spcPct val="115000"/>
              </a:lnSpc>
              <a:spcBef>
                <a:spcPts val="600"/>
              </a:spcBef>
              <a:spcAft>
                <a:spcPts val="0"/>
              </a:spcAft>
              <a:buClr>
                <a:srgbClr val="0D0D0D"/>
              </a:buClr>
              <a:buSzPts val="1200"/>
              <a:buAutoNum type="arabicPeriod"/>
            </a:pPr>
            <a:r>
              <a:rPr lang="ko" sz="1200">
                <a:solidFill>
                  <a:srgbClr val="0D0D0D"/>
                </a:solidFill>
                <a:highlight>
                  <a:srgbClr val="FFFFFF"/>
                </a:highlight>
              </a:rPr>
              <a:t>명확한 목표 설정: 테스트의 목표를 명확히 설정 -&gt; 구매 전환율, 클릭률, 사용자 참여도 등</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적절한 샘플 크기 확보: 충분한 사용자 샘플 크기를 확보하여 통계적으로 유의미한 결과필요.</a:t>
            </a:r>
            <a:endParaRPr sz="1200">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변수의 체계적 통제: 테스트 중 다른 변수들이 영향을 미치지 않도록 통제하여 순수한 추천 시스템의 효과를 측정</a:t>
            </a:r>
            <a:r>
              <a:rPr lang="ko" sz="1200" b="1" u="sng">
                <a:solidFill>
                  <a:srgbClr val="0D0D0D"/>
                </a:solidFill>
                <a:highlight>
                  <a:srgbClr val="FFFFFF"/>
                </a:highlight>
              </a:rPr>
              <a:t>(인과 추론)</a:t>
            </a:r>
            <a:endParaRPr sz="1200" b="1" u="sng">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지속적인 테스트 및 개선: 한 번의 테스트로 끝내지 않고, </a:t>
            </a:r>
            <a:r>
              <a:rPr lang="ko" sz="1200" b="1" u="sng">
                <a:solidFill>
                  <a:srgbClr val="0D0D0D"/>
                </a:solidFill>
                <a:highlight>
                  <a:srgbClr val="FFFFFF"/>
                </a:highlight>
              </a:rPr>
              <a:t>지속적으로 테스트를 반복 (매우 중요)</a:t>
            </a:r>
            <a:endParaRPr sz="1200" b="1" u="sng">
              <a:solidFill>
                <a:srgbClr val="0D0D0D"/>
              </a:solidFill>
              <a:highlight>
                <a:srgbClr val="FFFFFF"/>
              </a:highlight>
            </a:endParaRPr>
          </a:p>
          <a:p>
            <a:pPr marL="457200" lvl="0" indent="-304800" algn="l" rtl="0">
              <a:lnSpc>
                <a:spcPct val="115000"/>
              </a:lnSpc>
              <a:spcBef>
                <a:spcPts val="0"/>
              </a:spcBef>
              <a:spcAft>
                <a:spcPts val="0"/>
              </a:spcAft>
              <a:buClr>
                <a:srgbClr val="0D0D0D"/>
              </a:buClr>
              <a:buSzPts val="1200"/>
              <a:buAutoNum type="arabicPeriod"/>
            </a:pPr>
            <a:r>
              <a:rPr lang="ko" sz="1200">
                <a:solidFill>
                  <a:srgbClr val="0D0D0D"/>
                </a:solidFill>
                <a:highlight>
                  <a:srgbClr val="FFFFFF"/>
                </a:highlight>
              </a:rPr>
              <a:t>결과 분석 및 적용: A/B 테스트 결과를 면밀히 분석하고, 그 결과를 실제 운영에 반영하여 최적의 추천 시스템을 구현</a:t>
            </a:r>
            <a:endParaRPr sz="1200">
              <a:solidFill>
                <a:srgbClr val="0D0D0D"/>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body" idx="1"/>
          </p:nvPr>
        </p:nvSpPr>
        <p:spPr>
          <a:xfrm>
            <a:off x="169875" y="683250"/>
            <a:ext cx="8520600" cy="40752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a:buNone/>
            </a:pPr>
            <a:r>
              <a:rPr lang="ko" sz="1000" b="1">
                <a:solidFill>
                  <a:srgbClr val="0D0D0D"/>
                </a:solidFill>
                <a:highlight>
                  <a:srgbClr val="FFFFFF"/>
                </a:highlight>
              </a:rPr>
              <a:t>1. 랜덤화 실험 (Randomized Controlled Trials, RCTs)</a:t>
            </a:r>
            <a:endParaRPr sz="1000" b="1">
              <a:solidFill>
                <a:srgbClr val="0D0D0D"/>
              </a:solidFill>
              <a:highlight>
                <a:srgbClr val="FFFFFF"/>
              </a:highlight>
            </a:endParaRPr>
          </a:p>
          <a:p>
            <a:pPr marL="0" lvl="0" indent="0" algn="l" rtl="0">
              <a:spcBef>
                <a:spcPts val="400"/>
              </a:spcBef>
              <a:spcAft>
                <a:spcPts val="0"/>
              </a:spcAft>
              <a:buNone/>
            </a:pPr>
            <a:r>
              <a:rPr lang="ko" sz="1000">
                <a:solidFill>
                  <a:srgbClr val="0D0D0D"/>
                </a:solidFill>
                <a:highlight>
                  <a:srgbClr val="FFFFFF"/>
                </a:highlight>
              </a:rPr>
              <a:t>정의 및 설명:</a:t>
            </a:r>
            <a:endParaRPr sz="1000">
              <a:solidFill>
                <a:srgbClr val="0D0D0D"/>
              </a:solidFill>
              <a:highlight>
                <a:srgbClr val="FFFFFF"/>
              </a:highlight>
            </a:endParaRPr>
          </a:p>
          <a:p>
            <a:pPr marL="0" lvl="0" indent="0" algn="l" rtl="0">
              <a:spcBef>
                <a:spcPts val="1200"/>
              </a:spcBef>
              <a:spcAft>
                <a:spcPts val="0"/>
              </a:spcAft>
              <a:buClr>
                <a:schemeClr val="dk1"/>
              </a:buClr>
              <a:buSzPts val="1100"/>
              <a:buFont typeface="Arial"/>
              <a:buNone/>
            </a:pPr>
            <a:r>
              <a:rPr lang="ko" sz="1000">
                <a:solidFill>
                  <a:srgbClr val="0D0D0D"/>
                </a:solidFill>
                <a:highlight>
                  <a:srgbClr val="FFFFFF"/>
                </a:highlight>
              </a:rPr>
              <a:t>랜덤화 실험은 실험군과 대조군을 무작위로 나누어 특정 처리를 가하고 그 결과를 비교하는 방법. 이는 인과관계를 확인하는 가장 확실한 방법. 실험군에는 특정 처리가 가해지고, 대조군에는 가해지지 않음. 무작위 배정(Randomization)은 두 그룹 간의 다른 잠재적 혼란 변수들을 균등하게 분포시키는 역할.</a:t>
            </a:r>
            <a:endParaRPr sz="1000">
              <a:solidFill>
                <a:srgbClr val="0D0D0D"/>
              </a:solidFill>
              <a:highlight>
                <a:srgbClr val="FFFFFF"/>
              </a:highlight>
            </a:endParaRPr>
          </a:p>
          <a:p>
            <a:pPr marL="0" lvl="0" indent="0" algn="l" rtl="0">
              <a:spcBef>
                <a:spcPts val="1500"/>
              </a:spcBef>
              <a:spcAft>
                <a:spcPts val="0"/>
              </a:spcAft>
              <a:buNone/>
            </a:pPr>
            <a:r>
              <a:rPr lang="ko" sz="1200">
                <a:solidFill>
                  <a:srgbClr val="0D0D0D"/>
                </a:solidFill>
                <a:highlight>
                  <a:schemeClr val="lt1"/>
                </a:highlight>
              </a:rPr>
              <a:t>의료 및 제약 산업:</a:t>
            </a:r>
            <a:endParaRPr sz="1200">
              <a:solidFill>
                <a:srgbClr val="0D0D0D"/>
              </a:solidFill>
              <a:highlight>
                <a:schemeClr val="lt1"/>
              </a:highlight>
            </a:endParaRPr>
          </a:p>
          <a:p>
            <a:pPr marL="457200" lvl="0" indent="-304800" algn="l" rtl="0">
              <a:spcBef>
                <a:spcPts val="2100"/>
              </a:spcBef>
              <a:spcAft>
                <a:spcPts val="0"/>
              </a:spcAft>
              <a:buClr>
                <a:srgbClr val="0D0D0D"/>
              </a:buClr>
              <a:buSzPts val="1200"/>
              <a:buChar char="●"/>
            </a:pPr>
            <a:r>
              <a:rPr lang="ko" sz="1200">
                <a:solidFill>
                  <a:srgbClr val="0D0D0D"/>
                </a:solidFill>
                <a:highlight>
                  <a:schemeClr val="lt1"/>
                </a:highlight>
              </a:rPr>
              <a:t>신약 개발: 예를 들어, 새로운 항암제를 개발하는 과정에서 연구자들은 암 환자들을 두 그룹으로 무작위로 나눔. 실험군에는 새로운 항암제를 투여하고, 대조군에는 기존 항암제나 플라세보를 투여. 이후 일정 기간 동안 두 그룹의 환자들의 건강 상태, 생존율, 부작용 등을 모니터링하여 새로운 항암제의 효과와 안전성을 평가. 이를 통해 연구자들은 새로운 약물이 실제로 암 치료에 효과적인지 판단할 수 있음.</a:t>
            </a:r>
            <a:endParaRPr sz="1200">
              <a:solidFill>
                <a:srgbClr val="0D0D0D"/>
              </a:solidFill>
              <a:highlight>
                <a:schemeClr val="lt1"/>
              </a:highlight>
            </a:endParaRPr>
          </a:p>
          <a:p>
            <a:pPr marL="0" lvl="0" indent="0" algn="l" rtl="0">
              <a:spcBef>
                <a:spcPts val="2100"/>
              </a:spcBef>
              <a:spcAft>
                <a:spcPts val="0"/>
              </a:spcAft>
              <a:buNone/>
            </a:pPr>
            <a:r>
              <a:rPr lang="ko" sz="1200">
                <a:solidFill>
                  <a:srgbClr val="0D0D0D"/>
                </a:solidFill>
                <a:highlight>
                  <a:schemeClr val="lt1"/>
                </a:highlight>
              </a:rPr>
              <a:t>교육 산업:</a:t>
            </a:r>
            <a:endParaRPr sz="1200">
              <a:solidFill>
                <a:srgbClr val="0D0D0D"/>
              </a:solidFill>
              <a:highlight>
                <a:schemeClr val="lt1"/>
              </a:highlight>
            </a:endParaRPr>
          </a:p>
          <a:p>
            <a:pPr marL="457200" lvl="0" indent="-304800" algn="l" rtl="0">
              <a:spcBef>
                <a:spcPts val="2100"/>
              </a:spcBef>
              <a:spcAft>
                <a:spcPts val="0"/>
              </a:spcAft>
              <a:buClr>
                <a:srgbClr val="0D0D0D"/>
              </a:buClr>
              <a:buSzPts val="1200"/>
              <a:buChar char="●"/>
            </a:pPr>
            <a:r>
              <a:rPr lang="ko" sz="1200">
                <a:solidFill>
                  <a:srgbClr val="0D0D0D"/>
                </a:solidFill>
                <a:highlight>
                  <a:schemeClr val="lt1"/>
                </a:highlight>
              </a:rPr>
              <a:t>교수법 효과 평가: 새로운 교육 프로그램이나 교수법을 테스트하기 위해 학생들을 두 그룹으로 무작위로 나눔. 한 그룹에는 새로운 교수법을 적용하고, 다른 그룹에는 기존 교수법을 적용. 학기 말에 두 그룹의 시험 성적, 학습 태도, 수업 참여도를 비교하여 새로운 교수법의 효과를 평가. 이를 통해 교육자들은 어떤 교수법이 더 효과적인지 판단.</a:t>
            </a:r>
            <a:endParaRPr sz="1000">
              <a:solidFill>
                <a:srgbClr val="0D0D0D"/>
              </a:solidFill>
              <a:highlight>
                <a:srgbClr val="FFFFFF"/>
              </a:highlight>
            </a:endParaRPr>
          </a:p>
          <a:p>
            <a:pPr marL="0" lvl="0" indent="0" algn="l" rtl="0">
              <a:spcBef>
                <a:spcPts val="2100"/>
              </a:spcBef>
              <a:spcAft>
                <a:spcPts val="0"/>
              </a:spcAft>
              <a:buNone/>
            </a:pPr>
            <a:endParaRPr sz="1000">
              <a:solidFill>
                <a:srgbClr val="0D0D0D"/>
              </a:solidFill>
              <a:highlight>
                <a:srgbClr val="FFFFFF"/>
              </a:highlight>
            </a:endParaRPr>
          </a:p>
          <a:p>
            <a:pPr marL="0" lvl="0" indent="0" algn="l" rtl="0">
              <a:spcBef>
                <a:spcPts val="2100"/>
              </a:spcBef>
              <a:spcAft>
                <a:spcPts val="1200"/>
              </a:spcAft>
              <a:buNone/>
            </a:pPr>
            <a:endParaRPr sz="1000"/>
          </a:p>
        </p:txBody>
      </p:sp>
      <p:sp>
        <p:nvSpPr>
          <p:cNvPr id="500" name="Google Shape;500;p67"/>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01" name="Google Shape;501;p67"/>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8"/>
          <p:cNvSpPr txBox="1">
            <a:spLocks noGrp="1"/>
          </p:cNvSpPr>
          <p:nvPr>
            <p:ph type="body" idx="1"/>
          </p:nvPr>
        </p:nvSpPr>
        <p:spPr>
          <a:xfrm>
            <a:off x="311700" y="742600"/>
            <a:ext cx="8520600" cy="37935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ko" sz="1000" b="1">
                <a:solidFill>
                  <a:srgbClr val="0D0D0D"/>
                </a:solidFill>
                <a:highlight>
                  <a:srgbClr val="FFFFFF"/>
                </a:highlight>
              </a:rPr>
              <a:t>2. 도구 변수법 (Instrumental Variables, IV)</a:t>
            </a:r>
            <a:endParaRPr sz="1000" b="1">
              <a:solidFill>
                <a:srgbClr val="0D0D0D"/>
              </a:solidFill>
              <a:highlight>
                <a:srgbClr val="FFFFFF"/>
              </a:highlight>
            </a:endParaRPr>
          </a:p>
          <a:p>
            <a:pPr marL="0" lvl="0" indent="0" algn="l" rtl="0">
              <a:spcBef>
                <a:spcPts val="400"/>
              </a:spcBef>
              <a:spcAft>
                <a:spcPts val="0"/>
              </a:spcAft>
              <a:buNone/>
            </a:pPr>
            <a:r>
              <a:rPr lang="ko" sz="1000">
                <a:solidFill>
                  <a:srgbClr val="0D0D0D"/>
                </a:solidFill>
                <a:highlight>
                  <a:srgbClr val="FFFFFF"/>
                </a:highlight>
              </a:rPr>
              <a:t>도구변수법은 처치(treatment)와 결과(outcome) 사이의 인과 관계를 추정하기 위해 </a:t>
            </a:r>
            <a:r>
              <a:rPr lang="ko" sz="1000" b="1" u="sng">
                <a:solidFill>
                  <a:srgbClr val="0D0D0D"/>
                </a:solidFill>
                <a:highlight>
                  <a:srgbClr val="FFFFFF"/>
                </a:highlight>
              </a:rPr>
              <a:t>제3의 변수(도구변수, Instrumental Variable)</a:t>
            </a:r>
            <a:r>
              <a:rPr lang="ko" sz="1000">
                <a:solidFill>
                  <a:srgbClr val="0D0D0D"/>
                </a:solidFill>
                <a:highlight>
                  <a:srgbClr val="FFFFFF"/>
                </a:highlight>
              </a:rPr>
              <a:t>를 사용하는 방법. 이 방법은 교란 변수의 영향을 통제</a:t>
            </a:r>
            <a:r>
              <a:rPr lang="ko" sz="1000" b="1" u="sng">
                <a:solidFill>
                  <a:srgbClr val="0D0D0D"/>
                </a:solidFill>
                <a:highlight>
                  <a:srgbClr val="FFFFFF"/>
                </a:highlight>
              </a:rPr>
              <a:t>(도구변수와 교란변수는 독립적이다)</a:t>
            </a:r>
            <a:r>
              <a:rPr lang="ko" sz="1000">
                <a:solidFill>
                  <a:srgbClr val="0D0D0D"/>
                </a:solidFill>
                <a:highlight>
                  <a:srgbClr val="FFFFFF"/>
                </a:highlight>
              </a:rPr>
              <a:t>하고, 인과 관계를 명확하게 하기 위해 사용.</a:t>
            </a:r>
            <a:endParaRPr sz="1000">
              <a:solidFill>
                <a:srgbClr val="0D0D0D"/>
              </a:solidFill>
              <a:highlight>
                <a:srgbClr val="FFFFFF"/>
              </a:highlight>
            </a:endParaRPr>
          </a:p>
          <a:p>
            <a:pPr marL="0" lvl="0" indent="0" algn="l" rtl="0">
              <a:lnSpc>
                <a:spcPct val="160000"/>
              </a:lnSpc>
              <a:spcBef>
                <a:spcPts val="1500"/>
              </a:spcBef>
              <a:spcAft>
                <a:spcPts val="0"/>
              </a:spcAft>
              <a:buNone/>
            </a:pPr>
            <a:r>
              <a:rPr lang="ko" sz="1000" b="1">
                <a:solidFill>
                  <a:srgbClr val="0D0D0D"/>
                </a:solidFill>
                <a:highlight>
                  <a:srgbClr val="FFFFFF"/>
                </a:highlight>
              </a:rPr>
              <a:t>주요 개념</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Char char="●"/>
            </a:pPr>
            <a:r>
              <a:rPr lang="ko" sz="1000">
                <a:solidFill>
                  <a:srgbClr val="0D0D0D"/>
                </a:solidFill>
                <a:highlight>
                  <a:srgbClr val="FFFFFF"/>
                </a:highlight>
              </a:rPr>
              <a:t>처치 변수(Treatment Variable, X): 인과 효과를 알고자 하는 변수.</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결과 변수(Outcome Variable, Y): 처치 변수의 효과를 받고자 하는 변수.</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도구 변수(Instrumental Variable, Z): 처치 변수와 강하게 상관되어 있지만 결과 변수에는 직접적인 영향을 미치지 않는 변수.</a:t>
            </a:r>
            <a:endParaRPr sz="1000">
              <a:solidFill>
                <a:srgbClr val="0D0D0D"/>
              </a:solidFill>
              <a:highlight>
                <a:srgbClr val="FFFFFF"/>
              </a:highlight>
            </a:endParaRPr>
          </a:p>
          <a:p>
            <a:pPr marL="0" lvl="0" indent="0" algn="l" rtl="0">
              <a:lnSpc>
                <a:spcPct val="160000"/>
              </a:lnSpc>
              <a:spcBef>
                <a:spcPts val="2100"/>
              </a:spcBef>
              <a:spcAft>
                <a:spcPts val="0"/>
              </a:spcAft>
              <a:buNone/>
            </a:pPr>
            <a:r>
              <a:rPr lang="ko" sz="1000" b="1">
                <a:solidFill>
                  <a:srgbClr val="0D0D0D"/>
                </a:solidFill>
                <a:highlight>
                  <a:srgbClr val="FFFFFF"/>
                </a:highlight>
              </a:rPr>
              <a:t>주요 가정</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AutoNum type="arabicPeriod"/>
            </a:pPr>
            <a:r>
              <a:rPr lang="ko" sz="1000">
                <a:solidFill>
                  <a:srgbClr val="0D0D0D"/>
                </a:solidFill>
                <a:highlight>
                  <a:srgbClr val="FFFFFF"/>
                </a:highlight>
              </a:rPr>
              <a:t>관련성 가정(Relevance): 도구 변수 Z는 처치 변수 X와 강하게 상관되어 있어야 함.</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배제 제한(Exclusion Restriction): 도구 변수 Z는 결과 변수 Y에 직접적인 영향을 미치지 않아야 함. 즉, Z는 오직 X를 통해서만 Y에 영향을 미쳐야 함</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비공통 원인 가정(Independence/Exogeneity): 도구 변수 Z는 결과 변수 Y와 교란 변수 U에 대해 독립적이어야 함.</a:t>
            </a:r>
            <a:endParaRPr sz="1000">
              <a:solidFill>
                <a:srgbClr val="0D0D0D"/>
              </a:solidFill>
              <a:highlight>
                <a:srgbClr val="FFFFFF"/>
              </a:highlight>
            </a:endParaRPr>
          </a:p>
          <a:p>
            <a:pPr marL="0" lvl="0" indent="0" algn="l" rtl="0">
              <a:spcBef>
                <a:spcPts val="2100"/>
              </a:spcBef>
              <a:spcAft>
                <a:spcPts val="1200"/>
              </a:spcAft>
              <a:buNone/>
            </a:pPr>
            <a:endParaRPr sz="1000"/>
          </a:p>
        </p:txBody>
      </p:sp>
      <p:sp>
        <p:nvSpPr>
          <p:cNvPr id="507" name="Google Shape;507;p68"/>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08" name="Google Shape;508;p68"/>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14" name="Google Shape;514;p6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515" name="Google Shape;515;p69"/>
          <p:cNvPicPr preferRelativeResize="0"/>
          <p:nvPr/>
        </p:nvPicPr>
        <p:blipFill>
          <a:blip r:embed="rId3">
            <a:alphaModFix/>
          </a:blip>
          <a:stretch>
            <a:fillRect/>
          </a:stretch>
        </p:blipFill>
        <p:spPr>
          <a:xfrm>
            <a:off x="268025" y="842975"/>
            <a:ext cx="7744575" cy="2822650"/>
          </a:xfrm>
          <a:prstGeom prst="rect">
            <a:avLst/>
          </a:prstGeom>
          <a:noFill/>
          <a:ln>
            <a:noFill/>
          </a:ln>
        </p:spPr>
      </p:pic>
      <p:sp>
        <p:nvSpPr>
          <p:cNvPr id="516" name="Google Shape;516;p69"/>
          <p:cNvSpPr/>
          <p:nvPr/>
        </p:nvSpPr>
        <p:spPr>
          <a:xfrm>
            <a:off x="1727900" y="2138650"/>
            <a:ext cx="337500" cy="249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0"/>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22" name="Google Shape;522;p70"/>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523" name="Google Shape;523;p70"/>
          <p:cNvSpPr txBox="1"/>
          <p:nvPr/>
        </p:nvSpPr>
        <p:spPr>
          <a:xfrm>
            <a:off x="249150" y="851875"/>
            <a:ext cx="8181300" cy="34221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1400"/>
              </a:spcBef>
              <a:spcAft>
                <a:spcPts val="0"/>
              </a:spcAft>
              <a:buNone/>
            </a:pPr>
            <a:r>
              <a:rPr lang="ko" sz="1000" b="1">
                <a:solidFill>
                  <a:srgbClr val="0D0D0D"/>
                </a:solidFill>
                <a:highlight>
                  <a:srgbClr val="FFFFFF"/>
                </a:highlight>
              </a:rPr>
              <a:t>장점</a:t>
            </a:r>
            <a:endParaRPr sz="1000" b="1">
              <a:solidFill>
                <a:srgbClr val="0D0D0D"/>
              </a:solidFill>
              <a:highlight>
                <a:srgbClr val="FFFFFF"/>
              </a:highlight>
            </a:endParaRPr>
          </a:p>
          <a:p>
            <a:pPr marL="457200" lvl="0" indent="-292100" algn="l" rtl="0">
              <a:lnSpc>
                <a:spcPct val="115000"/>
              </a:lnSpc>
              <a:spcBef>
                <a:spcPts val="600"/>
              </a:spcBef>
              <a:spcAft>
                <a:spcPts val="0"/>
              </a:spcAft>
              <a:buClr>
                <a:srgbClr val="0D0D0D"/>
              </a:buClr>
              <a:buSzPts val="1000"/>
              <a:buChar char="●"/>
            </a:pPr>
            <a:r>
              <a:rPr lang="ko" sz="1000">
                <a:solidFill>
                  <a:srgbClr val="0D0D0D"/>
                </a:solidFill>
                <a:highlight>
                  <a:srgbClr val="FFFFFF"/>
                </a:highlight>
              </a:rPr>
              <a:t>교란 변수 통제: 교란 변수의 영향을 통제하여 인과 관계를 보다 명확하게 추정가능. </a:t>
            </a:r>
            <a:r>
              <a:rPr lang="ko" sz="1000" b="1" u="sng">
                <a:solidFill>
                  <a:srgbClr val="0D0D0D"/>
                </a:solidFill>
                <a:highlight>
                  <a:srgbClr val="FFFFFF"/>
                </a:highlight>
              </a:rPr>
              <a:t>(도구변수와 교란변수는 독립적이다)</a:t>
            </a:r>
            <a:endParaRPr sz="1000" b="1" u="sng">
              <a:solidFill>
                <a:srgbClr val="0D0D0D"/>
              </a:solidFill>
              <a:highlight>
                <a:srgbClr val="FFFFFF"/>
              </a:highlight>
            </a:endParaRPr>
          </a:p>
          <a:p>
            <a:pPr marL="457200" lvl="0" indent="-292100" algn="l" rtl="0">
              <a:lnSpc>
                <a:spcPct val="115000"/>
              </a:lnSpc>
              <a:spcBef>
                <a:spcPts val="0"/>
              </a:spcBef>
              <a:spcAft>
                <a:spcPts val="0"/>
              </a:spcAft>
              <a:buClr>
                <a:srgbClr val="0D0D0D"/>
              </a:buClr>
              <a:buSzPts val="1000"/>
              <a:buChar char="●"/>
            </a:pPr>
            <a:r>
              <a:rPr lang="ko" sz="1000">
                <a:solidFill>
                  <a:srgbClr val="0D0D0D"/>
                </a:solidFill>
                <a:highlight>
                  <a:srgbClr val="FFFFFF"/>
                </a:highlight>
              </a:rPr>
              <a:t>비실험적 데이터 사용 가능: 실험 데이터를 얻기 어려운 상황에서도 사용가능. </a:t>
            </a:r>
            <a:r>
              <a:rPr lang="ko" sz="1000" b="1">
                <a:solidFill>
                  <a:srgbClr val="0D0D0D"/>
                </a:solidFill>
                <a:highlight>
                  <a:srgbClr val="FFFFFF"/>
                </a:highlight>
              </a:rPr>
              <a:t>(비교군이 없어도됨)</a:t>
            </a:r>
            <a:endParaRPr sz="1000" b="1">
              <a:solidFill>
                <a:srgbClr val="0D0D0D"/>
              </a:solidFill>
              <a:highlight>
                <a:srgbClr val="FFFFFF"/>
              </a:highlight>
            </a:endParaRPr>
          </a:p>
          <a:p>
            <a:pPr marL="457200" lvl="0" indent="-292100" algn="l" rtl="0">
              <a:lnSpc>
                <a:spcPct val="115000"/>
              </a:lnSpc>
              <a:spcBef>
                <a:spcPts val="0"/>
              </a:spcBef>
              <a:spcAft>
                <a:spcPts val="0"/>
              </a:spcAft>
              <a:buClr>
                <a:srgbClr val="0D0D0D"/>
              </a:buClr>
              <a:buSzPts val="1000"/>
              <a:buChar char="●"/>
            </a:pPr>
            <a:r>
              <a:rPr lang="ko" sz="1000">
                <a:solidFill>
                  <a:srgbClr val="0D0D0D"/>
                </a:solidFill>
                <a:highlight>
                  <a:srgbClr val="FFFFFF"/>
                </a:highlight>
              </a:rPr>
              <a:t>정확한 인과 추론: 적절한 도구 변수를 사용하면 보다 정확한 인과 추론이 가능.</a:t>
            </a:r>
            <a:endParaRPr sz="1000">
              <a:solidFill>
                <a:srgbClr val="0D0D0D"/>
              </a:solidFill>
              <a:highlight>
                <a:srgbClr val="FFFFFF"/>
              </a:highlight>
            </a:endParaRPr>
          </a:p>
          <a:p>
            <a:pPr marL="0" lvl="0" indent="0" algn="l" rtl="0">
              <a:lnSpc>
                <a:spcPct val="160000"/>
              </a:lnSpc>
              <a:spcBef>
                <a:spcPts val="2100"/>
              </a:spcBef>
              <a:spcAft>
                <a:spcPts val="0"/>
              </a:spcAft>
              <a:buNone/>
            </a:pPr>
            <a:r>
              <a:rPr lang="ko" sz="1000" b="1">
                <a:solidFill>
                  <a:srgbClr val="0D0D0D"/>
                </a:solidFill>
                <a:highlight>
                  <a:srgbClr val="FFFFFF"/>
                </a:highlight>
              </a:rPr>
              <a:t>단점</a:t>
            </a:r>
            <a:endParaRPr sz="1000" b="1">
              <a:solidFill>
                <a:srgbClr val="0D0D0D"/>
              </a:solidFill>
              <a:highlight>
                <a:srgbClr val="FFFFFF"/>
              </a:highlight>
            </a:endParaRPr>
          </a:p>
          <a:p>
            <a:pPr marL="457200" lvl="0" indent="-292100" algn="l" rtl="0">
              <a:lnSpc>
                <a:spcPct val="115000"/>
              </a:lnSpc>
              <a:spcBef>
                <a:spcPts val="600"/>
              </a:spcBef>
              <a:spcAft>
                <a:spcPts val="0"/>
              </a:spcAft>
              <a:buClr>
                <a:srgbClr val="0D0D0D"/>
              </a:buClr>
              <a:buSzPts val="1000"/>
              <a:buChar char="●"/>
            </a:pPr>
            <a:r>
              <a:rPr lang="ko" sz="1000">
                <a:solidFill>
                  <a:srgbClr val="0D0D0D"/>
                </a:solidFill>
                <a:highlight>
                  <a:srgbClr val="FFFFFF"/>
                </a:highlight>
              </a:rPr>
              <a:t>도구 변수 찾기 어려움: 적절한 도구 변수를 찾기가 매우 어려움.</a:t>
            </a:r>
            <a:endParaRPr sz="1000">
              <a:solidFill>
                <a:srgbClr val="0D0D0D"/>
              </a:solidFill>
              <a:highlight>
                <a:srgbClr val="FFFFFF"/>
              </a:highlight>
            </a:endParaRPr>
          </a:p>
          <a:p>
            <a:pPr marL="457200" lvl="0" indent="-292100" algn="l" rtl="0">
              <a:lnSpc>
                <a:spcPct val="115000"/>
              </a:lnSpc>
              <a:spcBef>
                <a:spcPts val="0"/>
              </a:spcBef>
              <a:spcAft>
                <a:spcPts val="0"/>
              </a:spcAft>
              <a:buClr>
                <a:srgbClr val="0D0D0D"/>
              </a:buClr>
              <a:buSzPts val="1000"/>
              <a:buChar char="●"/>
            </a:pPr>
            <a:r>
              <a:rPr lang="ko" sz="1000">
                <a:solidFill>
                  <a:srgbClr val="0D0D0D"/>
                </a:solidFill>
                <a:highlight>
                  <a:srgbClr val="FFFFFF"/>
                </a:highlight>
              </a:rPr>
              <a:t>가정 검증 어려움: 도구 변수가 결과 변수에 직접적인 영향을 미치지 않는다는 배제 제한 가정을 검증하기 어려움.</a:t>
            </a:r>
            <a:endParaRPr sz="1000">
              <a:solidFill>
                <a:srgbClr val="0D0D0D"/>
              </a:solidFill>
              <a:highlight>
                <a:srgbClr val="FFFFFF"/>
              </a:highlight>
            </a:endParaRPr>
          </a:p>
          <a:p>
            <a:pPr marL="457200" lvl="0" indent="-292100" algn="l" rtl="0">
              <a:lnSpc>
                <a:spcPct val="115000"/>
              </a:lnSpc>
              <a:spcBef>
                <a:spcPts val="0"/>
              </a:spcBef>
              <a:spcAft>
                <a:spcPts val="0"/>
              </a:spcAft>
              <a:buClr>
                <a:srgbClr val="0D0D0D"/>
              </a:buClr>
              <a:buSzPts val="1000"/>
              <a:buChar char="●"/>
            </a:pPr>
            <a:r>
              <a:rPr lang="ko" sz="1000">
                <a:solidFill>
                  <a:srgbClr val="0D0D0D"/>
                </a:solidFill>
                <a:highlight>
                  <a:srgbClr val="FFFFFF"/>
                </a:highlight>
              </a:rPr>
              <a:t>추정의 불안정성: 도구 변수가 처치 변수와 약하게 상관되어 있으면 추정치의 불안정성 커짐.</a:t>
            </a:r>
            <a:endParaRPr sz="1000">
              <a:solidFill>
                <a:srgbClr val="0D0D0D"/>
              </a:solidFill>
              <a:highlight>
                <a:srgbClr val="FFFFFF"/>
              </a:highlight>
            </a:endParaRPr>
          </a:p>
          <a:p>
            <a:pPr marL="0" lvl="0" indent="0" algn="l" rtl="0">
              <a:lnSpc>
                <a:spcPct val="160000"/>
              </a:lnSpc>
              <a:spcBef>
                <a:spcPts val="2100"/>
              </a:spcBef>
              <a:spcAft>
                <a:spcPts val="0"/>
              </a:spcAft>
              <a:buNone/>
            </a:pPr>
            <a:r>
              <a:rPr lang="ko" sz="1000" b="1">
                <a:solidFill>
                  <a:srgbClr val="0D0D0D"/>
                </a:solidFill>
                <a:highlight>
                  <a:srgbClr val="FFFFFF"/>
                </a:highlight>
              </a:rPr>
              <a:t>예시</a:t>
            </a:r>
            <a:endParaRPr sz="1000" b="1">
              <a:solidFill>
                <a:srgbClr val="0D0D0D"/>
              </a:solidFill>
              <a:highlight>
                <a:srgbClr val="FFFFFF"/>
              </a:highlight>
            </a:endParaRPr>
          </a:p>
          <a:p>
            <a:pPr marL="0" lvl="0" indent="0" algn="l" rtl="0">
              <a:lnSpc>
                <a:spcPct val="175000"/>
              </a:lnSpc>
              <a:spcBef>
                <a:spcPts val="400"/>
              </a:spcBef>
              <a:spcAft>
                <a:spcPts val="1500"/>
              </a:spcAft>
              <a:buNone/>
            </a:pPr>
            <a:r>
              <a:rPr lang="ko" sz="1000">
                <a:solidFill>
                  <a:srgbClr val="0D0D0D"/>
                </a:solidFill>
                <a:highlight>
                  <a:srgbClr val="FFFFFF"/>
                </a:highlight>
              </a:rPr>
              <a:t>예를 들어, 교육의 수준(X)이 소득(Y)에 미치는 영향을 연구하고자 할 때, 부모의 교육 수준(Z)을 도구 변수로 사용. 부모의 교육 수준은 자녀의 교육 수준과 강하게 상관되지만, 자녀의 소득에 직접적인 영향을 미치지 않는다고 가정 이 경우 도구변수법을 통해 교육의 소득에 대한 인과 효과를 추정. </a:t>
            </a:r>
            <a:endParaRPr sz="1000">
              <a:solidFill>
                <a:srgbClr val="0D0D0D"/>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1"/>
          <p:cNvSpPr txBox="1">
            <a:spLocks noGrp="1"/>
          </p:cNvSpPr>
          <p:nvPr>
            <p:ph type="body" idx="1"/>
          </p:nvPr>
        </p:nvSpPr>
        <p:spPr>
          <a:xfrm>
            <a:off x="311700" y="831000"/>
            <a:ext cx="8520600" cy="2239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1100"/>
              <a:buFont typeface="Arial"/>
              <a:buNone/>
            </a:pPr>
            <a:r>
              <a:rPr lang="ko" sz="1000" b="1">
                <a:solidFill>
                  <a:srgbClr val="0D0D0D"/>
                </a:solidFill>
                <a:highlight>
                  <a:srgbClr val="FFFFFF"/>
                </a:highlight>
              </a:rPr>
              <a:t>3 차분의 차분 (Difference-in-Differences, DiD)</a:t>
            </a:r>
            <a:endParaRPr sz="1000" b="1">
              <a:solidFill>
                <a:srgbClr val="0D0D0D"/>
              </a:solidFill>
              <a:highlight>
                <a:srgbClr val="FFFFFF"/>
              </a:highlight>
            </a:endParaRPr>
          </a:p>
          <a:p>
            <a:pPr marL="0" lvl="0" indent="0" algn="l" rtl="0">
              <a:spcBef>
                <a:spcPts val="400"/>
              </a:spcBef>
              <a:spcAft>
                <a:spcPts val="0"/>
              </a:spcAft>
              <a:buNone/>
            </a:pPr>
            <a:r>
              <a:rPr lang="ko" sz="1000">
                <a:solidFill>
                  <a:srgbClr val="0D0D0D"/>
                </a:solidFill>
                <a:highlight>
                  <a:srgbClr val="FFFFFF"/>
                </a:highlight>
              </a:rPr>
              <a:t>정의 및 설명:</a:t>
            </a:r>
            <a:endParaRPr sz="1000">
              <a:solidFill>
                <a:srgbClr val="0D0D0D"/>
              </a:solidFill>
              <a:highlight>
                <a:srgbClr val="FFFFFF"/>
              </a:highlight>
            </a:endParaRPr>
          </a:p>
          <a:p>
            <a:pPr marL="0" lvl="0" indent="0" algn="l" rtl="0">
              <a:spcBef>
                <a:spcPts val="1200"/>
              </a:spcBef>
              <a:spcAft>
                <a:spcPts val="0"/>
              </a:spcAft>
              <a:buClr>
                <a:schemeClr val="dk1"/>
              </a:buClr>
              <a:buSzPts val="1100"/>
              <a:buFont typeface="Arial"/>
              <a:buNone/>
            </a:pPr>
            <a:r>
              <a:rPr lang="ko" sz="1000">
                <a:solidFill>
                  <a:srgbClr val="0D0D0D"/>
                </a:solidFill>
                <a:highlight>
                  <a:srgbClr val="FFFFFF"/>
                </a:highlight>
              </a:rPr>
              <a:t>차분의 차분은 처리군과 통제군의 변화율을 비교하여 인과관계를 분석하는 방법. 정책 시행 전후의 변화를 두 그룹에서 비교하여 정책의 효과를 평가. 이 방법은 두 시점의 데이터와 두 그룹(처치 그룹과 통제 그룹)의 데이터를 이용하여 인과 효과를 추정.  </a:t>
            </a:r>
            <a:r>
              <a:rPr lang="ko" sz="1000" b="1" u="sng">
                <a:solidFill>
                  <a:srgbClr val="0D0D0D"/>
                </a:solidFill>
                <a:highlight>
                  <a:srgbClr val="FFFFFF"/>
                </a:highlight>
              </a:rPr>
              <a:t>시간의 변화, 정책/상황의 변화가 핵심</a:t>
            </a:r>
            <a:endParaRPr sz="1000" b="1" u="sng">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ko" sz="1000">
                <a:solidFill>
                  <a:srgbClr val="0D0D0D"/>
                </a:solidFill>
                <a:highlight>
                  <a:srgbClr val="FFFFFF"/>
                </a:highlight>
              </a:rPr>
              <a:t>예시:</a:t>
            </a:r>
            <a:endParaRPr sz="1000">
              <a:solidFill>
                <a:srgbClr val="0D0D0D"/>
              </a:solidFill>
              <a:highlight>
                <a:srgbClr val="FFFFFF"/>
              </a:highlight>
            </a:endParaRPr>
          </a:p>
          <a:p>
            <a:pPr marL="457200" lvl="0" indent="-292100" algn="l" rtl="0">
              <a:spcBef>
                <a:spcPts val="2100"/>
              </a:spcBef>
              <a:spcAft>
                <a:spcPts val="0"/>
              </a:spcAft>
              <a:buClr>
                <a:srgbClr val="0D0D0D"/>
              </a:buClr>
              <a:buSzPts val="1000"/>
              <a:buChar char="●"/>
            </a:pPr>
            <a:r>
              <a:rPr lang="ko" sz="1000">
                <a:solidFill>
                  <a:srgbClr val="0D0D0D"/>
                </a:solidFill>
                <a:highlight>
                  <a:srgbClr val="FFFFFF"/>
                </a:highlight>
              </a:rPr>
              <a:t>경제학: 최저임금 인상이 고용에 미치는 영향을 분석할 때, 인상이 시행되기 전과 시행되고 난 후의 고용 변화를 비교.</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정책 분석: 특정 정책 시행 전후의 범죄율 변화를 정책 시행 지역과 비시행 지역에서 비교.</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Char char="●"/>
            </a:pPr>
            <a:r>
              <a:rPr lang="ko" sz="1000">
                <a:solidFill>
                  <a:srgbClr val="0D0D0D"/>
                </a:solidFill>
                <a:highlight>
                  <a:srgbClr val="FFFFFF"/>
                </a:highlight>
              </a:rPr>
              <a:t>남북한의 차이(자본주의 vs 공산주의)</a:t>
            </a:r>
            <a:endParaRPr sz="1000">
              <a:solidFill>
                <a:srgbClr val="0D0D0D"/>
              </a:solidFill>
              <a:highlight>
                <a:srgbClr val="FFFFFF"/>
              </a:highlight>
            </a:endParaRPr>
          </a:p>
          <a:p>
            <a:pPr marL="0" lvl="0" indent="0" algn="l" rtl="0">
              <a:spcBef>
                <a:spcPts val="2100"/>
              </a:spcBef>
              <a:spcAft>
                <a:spcPts val="1200"/>
              </a:spcAft>
              <a:buNone/>
            </a:pPr>
            <a:endParaRPr sz="1000"/>
          </a:p>
        </p:txBody>
      </p:sp>
      <p:sp>
        <p:nvSpPr>
          <p:cNvPr id="529" name="Google Shape;529;p71"/>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30" name="Google Shape;530;p7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531" name="Google Shape;531;p71"/>
          <p:cNvPicPr preferRelativeResize="0"/>
          <p:nvPr/>
        </p:nvPicPr>
        <p:blipFill>
          <a:blip r:embed="rId3">
            <a:alphaModFix/>
          </a:blip>
          <a:stretch>
            <a:fillRect/>
          </a:stretch>
        </p:blipFill>
        <p:spPr>
          <a:xfrm>
            <a:off x="2085400" y="3273825"/>
            <a:ext cx="3966274" cy="2032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2"/>
          <p:cNvSpPr txBox="1">
            <a:spLocks noGrp="1"/>
          </p:cNvSpPr>
          <p:nvPr>
            <p:ph type="body" idx="1"/>
          </p:nvPr>
        </p:nvSpPr>
        <p:spPr>
          <a:xfrm>
            <a:off x="311700" y="683250"/>
            <a:ext cx="8520600" cy="3327900"/>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0"/>
              </a:spcAft>
              <a:buClr>
                <a:schemeClr val="dk1"/>
              </a:buClr>
              <a:buSzPts val="1100"/>
              <a:buFont typeface="Arial"/>
              <a:buNone/>
            </a:pPr>
            <a:r>
              <a:rPr lang="ko" sz="1000" b="1">
                <a:solidFill>
                  <a:srgbClr val="0D0D0D"/>
                </a:solidFill>
                <a:highlight>
                  <a:srgbClr val="FFFFFF"/>
                </a:highlight>
              </a:rPr>
              <a:t>4. 회귀 불연속 설계 (Regression Discontinuity Design, RDD)</a:t>
            </a:r>
            <a:endParaRPr sz="1000" b="1">
              <a:solidFill>
                <a:srgbClr val="0D0D0D"/>
              </a:solidFill>
              <a:highlight>
                <a:srgbClr val="FFFFFF"/>
              </a:highlight>
            </a:endParaRPr>
          </a:p>
          <a:p>
            <a:pPr marL="0" lvl="0" indent="0" algn="l" rtl="0">
              <a:spcBef>
                <a:spcPts val="400"/>
              </a:spcBef>
              <a:spcAft>
                <a:spcPts val="0"/>
              </a:spcAft>
              <a:buNone/>
            </a:pPr>
            <a:r>
              <a:rPr lang="ko" sz="1200">
                <a:solidFill>
                  <a:srgbClr val="0D0D0D"/>
                </a:solidFill>
                <a:highlight>
                  <a:srgbClr val="FFFFFF"/>
                </a:highlight>
              </a:rPr>
              <a:t>정의 및 설명:</a:t>
            </a:r>
            <a:endParaRPr sz="1200">
              <a:solidFill>
                <a:srgbClr val="0D0D0D"/>
              </a:solidFill>
              <a:highlight>
                <a:srgbClr val="FFFFFF"/>
              </a:highlight>
            </a:endParaRPr>
          </a:p>
          <a:p>
            <a:pPr marL="0" lvl="0" indent="0" algn="l" rtl="0">
              <a:spcBef>
                <a:spcPts val="1200"/>
              </a:spcBef>
              <a:spcAft>
                <a:spcPts val="0"/>
              </a:spcAft>
              <a:buClr>
                <a:schemeClr val="dk1"/>
              </a:buClr>
              <a:buSzPts val="1100"/>
              <a:buFont typeface="Arial"/>
              <a:buNone/>
            </a:pPr>
            <a:r>
              <a:rPr lang="ko" sz="1200">
                <a:solidFill>
                  <a:srgbClr val="0D0D0D"/>
                </a:solidFill>
                <a:highlight>
                  <a:srgbClr val="FFFFFF"/>
                </a:highlight>
              </a:rPr>
              <a:t>회귀 불연속 설계는 특정 기준값을 경계로 처리가 달라지는 상황에서, 그 경계 근처의 데이터를 비교하여 인과관계를 추론하는 방법. 기준값을 경계로 처리가 달라지기 때문에 경계 근처의 데이터를 통해 처리의 효과를 분석.</a:t>
            </a:r>
            <a:endParaRPr sz="1200">
              <a:solidFill>
                <a:srgbClr val="0D0D0D"/>
              </a:solidFill>
              <a:highlight>
                <a:srgbClr val="FFFFFF"/>
              </a:highlight>
            </a:endParaRPr>
          </a:p>
          <a:p>
            <a:pPr marL="0" lvl="0" indent="0" algn="l" rtl="0">
              <a:lnSpc>
                <a:spcPct val="160000"/>
              </a:lnSpc>
              <a:spcBef>
                <a:spcPts val="1500"/>
              </a:spcBef>
              <a:spcAft>
                <a:spcPts val="0"/>
              </a:spcAft>
              <a:buClr>
                <a:schemeClr val="dk1"/>
              </a:buClr>
              <a:buSzPts val="1100"/>
              <a:buFont typeface="Arial"/>
              <a:buNone/>
            </a:pPr>
            <a:r>
              <a:rPr lang="ko" sz="1650" b="1">
                <a:solidFill>
                  <a:srgbClr val="0D0D0D"/>
                </a:solidFill>
                <a:highlight>
                  <a:srgbClr val="FFFFFF"/>
                </a:highlight>
              </a:rPr>
              <a:t>예시</a:t>
            </a:r>
            <a:endParaRPr sz="1650" b="1">
              <a:solidFill>
                <a:srgbClr val="0D0D0D"/>
              </a:solidFill>
              <a:highlight>
                <a:srgbClr val="FFFFFF"/>
              </a:highlight>
            </a:endParaRPr>
          </a:p>
          <a:p>
            <a:pPr marL="0" lvl="0" indent="0" algn="l" rtl="0">
              <a:spcBef>
                <a:spcPts val="400"/>
              </a:spcBef>
              <a:spcAft>
                <a:spcPts val="0"/>
              </a:spcAft>
              <a:buClr>
                <a:schemeClr val="dk1"/>
              </a:buClr>
              <a:buSzPts val="1100"/>
              <a:buFont typeface="Arial"/>
              <a:buNone/>
            </a:pPr>
            <a:r>
              <a:rPr lang="ko" sz="1200">
                <a:solidFill>
                  <a:srgbClr val="0D0D0D"/>
                </a:solidFill>
                <a:highlight>
                  <a:srgbClr val="FFFFFF"/>
                </a:highlight>
              </a:rPr>
              <a:t>학생들의 시험 점수(X)를 기준으로 장학금 수여 여부를 결정하는 경우. 시험 점수가 70점 이상인 학생들만 장학금(D)을 받는다고 가정. 이때, 장학금이 학생들의 학업 성취도(Y)에 미치는 영향을 평가.</a:t>
            </a:r>
            <a:endParaRPr sz="1200">
              <a:solidFill>
                <a:srgbClr val="0D0D0D"/>
              </a:solidFill>
              <a:highlight>
                <a:schemeClr val="lt1"/>
              </a:highlight>
            </a:endParaRPr>
          </a:p>
          <a:p>
            <a:pPr marL="0" lvl="0" indent="0" algn="l" rtl="0">
              <a:spcBef>
                <a:spcPts val="1500"/>
              </a:spcBef>
              <a:spcAft>
                <a:spcPts val="0"/>
              </a:spcAft>
              <a:buClr>
                <a:schemeClr val="dk1"/>
              </a:buClr>
              <a:buSzPts val="1100"/>
              <a:buFont typeface="Arial"/>
              <a:buNone/>
            </a:pPr>
            <a:endParaRPr sz="1200">
              <a:solidFill>
                <a:srgbClr val="0D0D0D"/>
              </a:solidFill>
              <a:highlight>
                <a:srgbClr val="FFFFFF"/>
              </a:highlight>
            </a:endParaRPr>
          </a:p>
          <a:p>
            <a:pPr marL="0" lvl="0" indent="0" algn="l" rtl="0">
              <a:spcBef>
                <a:spcPts val="1500"/>
              </a:spcBef>
              <a:spcAft>
                <a:spcPts val="1500"/>
              </a:spcAft>
              <a:buClr>
                <a:schemeClr val="dk1"/>
              </a:buClr>
              <a:buSzPts val="1100"/>
              <a:buFont typeface="Arial"/>
              <a:buNone/>
            </a:pPr>
            <a:endParaRPr sz="1200">
              <a:solidFill>
                <a:srgbClr val="0D0D0D"/>
              </a:solidFill>
              <a:highlight>
                <a:srgbClr val="FFFFFF"/>
              </a:highlight>
            </a:endParaRPr>
          </a:p>
        </p:txBody>
      </p:sp>
      <p:sp>
        <p:nvSpPr>
          <p:cNvPr id="537" name="Google Shape;537;p72"/>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38" name="Google Shape;538;p7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539" name="Google Shape;539;p72"/>
          <p:cNvPicPr preferRelativeResize="0"/>
          <p:nvPr/>
        </p:nvPicPr>
        <p:blipFill>
          <a:blip r:embed="rId3">
            <a:alphaModFix/>
          </a:blip>
          <a:stretch>
            <a:fillRect/>
          </a:stretch>
        </p:blipFill>
        <p:spPr>
          <a:xfrm>
            <a:off x="132050" y="3127175"/>
            <a:ext cx="5252550" cy="1663350"/>
          </a:xfrm>
          <a:prstGeom prst="rect">
            <a:avLst/>
          </a:prstGeom>
          <a:noFill/>
          <a:ln>
            <a:noFill/>
          </a:ln>
        </p:spPr>
      </p:pic>
      <p:pic>
        <p:nvPicPr>
          <p:cNvPr id="540" name="Google Shape;540;p72"/>
          <p:cNvPicPr preferRelativeResize="0"/>
          <p:nvPr/>
        </p:nvPicPr>
        <p:blipFill>
          <a:blip r:embed="rId4">
            <a:alphaModFix/>
          </a:blip>
          <a:stretch>
            <a:fillRect/>
          </a:stretch>
        </p:blipFill>
        <p:spPr>
          <a:xfrm>
            <a:off x="5230975" y="3030725"/>
            <a:ext cx="4154975" cy="2071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3"/>
          <p:cNvSpPr txBox="1">
            <a:spLocks noGrp="1"/>
          </p:cNvSpPr>
          <p:nvPr>
            <p:ph type="body" idx="1"/>
          </p:nvPr>
        </p:nvSpPr>
        <p:spPr>
          <a:xfrm>
            <a:off x="311700" y="627975"/>
            <a:ext cx="8520600" cy="515700"/>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400"/>
              </a:spcAft>
              <a:buClr>
                <a:schemeClr val="dk1"/>
              </a:buClr>
              <a:buSzPts val="1100"/>
              <a:buFont typeface="Arial"/>
              <a:buNone/>
            </a:pPr>
            <a:r>
              <a:rPr lang="ko" sz="1000" b="1">
                <a:solidFill>
                  <a:srgbClr val="0D0D0D"/>
                </a:solidFill>
                <a:highlight>
                  <a:srgbClr val="FFFFFF"/>
                </a:highlight>
              </a:rPr>
              <a:t>4. 회귀 불연속 설계 (Regression Discontinuity Design, RDD)</a:t>
            </a:r>
            <a:endParaRPr sz="1000"/>
          </a:p>
        </p:txBody>
      </p:sp>
      <p:sp>
        <p:nvSpPr>
          <p:cNvPr id="546" name="Google Shape;546;p73"/>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47" name="Google Shape;547;p7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548" name="Google Shape;548;p73"/>
          <p:cNvSpPr txBox="1"/>
          <p:nvPr/>
        </p:nvSpPr>
        <p:spPr>
          <a:xfrm>
            <a:off x="445075" y="934725"/>
            <a:ext cx="8012700" cy="25401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1400"/>
              </a:spcBef>
              <a:spcAft>
                <a:spcPts val="0"/>
              </a:spcAft>
              <a:buNone/>
            </a:pPr>
            <a:r>
              <a:rPr lang="ko" sz="950" b="1">
                <a:solidFill>
                  <a:srgbClr val="0D0D0D"/>
                </a:solidFill>
                <a:highlight>
                  <a:srgbClr val="FFFFFF"/>
                </a:highlight>
              </a:rPr>
              <a:t>장점</a:t>
            </a:r>
            <a:endParaRPr sz="950" b="1">
              <a:solidFill>
                <a:srgbClr val="0D0D0D"/>
              </a:solidFill>
              <a:highlight>
                <a:srgbClr val="FFFFFF"/>
              </a:highlight>
            </a:endParaRPr>
          </a:p>
          <a:p>
            <a:pPr marL="457200" lvl="0" indent="-298450" algn="l" rtl="0">
              <a:lnSpc>
                <a:spcPct val="115000"/>
              </a:lnSpc>
              <a:spcBef>
                <a:spcPts val="600"/>
              </a:spcBef>
              <a:spcAft>
                <a:spcPts val="0"/>
              </a:spcAft>
              <a:buClr>
                <a:srgbClr val="0D0D0D"/>
              </a:buClr>
              <a:buSzPts val="1100"/>
              <a:buAutoNum type="arabicPeriod"/>
            </a:pPr>
            <a:r>
              <a:rPr lang="ko" sz="1100">
                <a:solidFill>
                  <a:srgbClr val="0D0D0D"/>
                </a:solidFill>
                <a:highlight>
                  <a:srgbClr val="FFFFFF"/>
                </a:highlight>
              </a:rPr>
              <a:t>강력한 인과 추론: 임계값 주변에서 처치와 통제 그룹이 유사하다는 가정 하에 강력한 인과 추론이 가능.</a:t>
            </a:r>
            <a:endParaRPr sz="1100">
              <a:solidFill>
                <a:srgbClr val="0D0D0D"/>
              </a:solidFill>
              <a:highlight>
                <a:srgbClr val="FFFFFF"/>
              </a:highlight>
            </a:endParaRPr>
          </a:p>
          <a:p>
            <a:pPr marL="457200" lvl="0" indent="-298450" algn="l" rtl="0">
              <a:lnSpc>
                <a:spcPct val="115000"/>
              </a:lnSpc>
              <a:spcBef>
                <a:spcPts val="0"/>
              </a:spcBef>
              <a:spcAft>
                <a:spcPts val="0"/>
              </a:spcAft>
              <a:buClr>
                <a:srgbClr val="0D0D0D"/>
              </a:buClr>
              <a:buSzPts val="1100"/>
              <a:buAutoNum type="arabicPeriod"/>
            </a:pPr>
            <a:r>
              <a:rPr lang="ko" sz="1100">
                <a:solidFill>
                  <a:srgbClr val="0D0D0D"/>
                </a:solidFill>
                <a:highlight>
                  <a:srgbClr val="FFFFFF"/>
                </a:highlight>
              </a:rPr>
              <a:t>단순하고 직관적: 설계가 비교적 단순하며, 임계값 주변에서의 불연속적인 변화를 관찰함으로써 처치의 효과를 직관적으로 이해 가능.</a:t>
            </a:r>
            <a:endParaRPr sz="1100">
              <a:solidFill>
                <a:srgbClr val="0D0D0D"/>
              </a:solidFill>
              <a:highlight>
                <a:srgbClr val="FFFFFF"/>
              </a:highlight>
            </a:endParaRPr>
          </a:p>
          <a:p>
            <a:pPr marL="0" lvl="0" indent="0" algn="l" rtl="0">
              <a:lnSpc>
                <a:spcPct val="115000"/>
              </a:lnSpc>
              <a:spcBef>
                <a:spcPts val="2100"/>
              </a:spcBef>
              <a:spcAft>
                <a:spcPts val="0"/>
              </a:spcAft>
              <a:buNone/>
            </a:pPr>
            <a:r>
              <a:rPr lang="ko" sz="950" b="1">
                <a:solidFill>
                  <a:srgbClr val="0D0D0D"/>
                </a:solidFill>
                <a:highlight>
                  <a:srgbClr val="FFFFFF"/>
                </a:highlight>
              </a:rPr>
              <a:t>단점</a:t>
            </a:r>
            <a:endParaRPr sz="950" b="1">
              <a:solidFill>
                <a:srgbClr val="0D0D0D"/>
              </a:solidFill>
              <a:highlight>
                <a:srgbClr val="FFFFFF"/>
              </a:highlight>
            </a:endParaRPr>
          </a:p>
          <a:p>
            <a:pPr marL="457200" lvl="0" indent="-298450" algn="l" rtl="0">
              <a:lnSpc>
                <a:spcPct val="115000"/>
              </a:lnSpc>
              <a:spcBef>
                <a:spcPts val="2100"/>
              </a:spcBef>
              <a:spcAft>
                <a:spcPts val="0"/>
              </a:spcAft>
              <a:buClr>
                <a:srgbClr val="0D0D0D"/>
              </a:buClr>
              <a:buSzPts val="1100"/>
              <a:buAutoNum type="arabicPeriod"/>
            </a:pPr>
            <a:r>
              <a:rPr lang="ko" sz="1100">
                <a:solidFill>
                  <a:srgbClr val="0D0D0D"/>
                </a:solidFill>
                <a:highlight>
                  <a:srgbClr val="FFFFFF"/>
                </a:highlight>
              </a:rPr>
              <a:t>외삽성 문제: 임계값 주변에서의 추정 결과를 임계값으로부터 멀리 떨어진 관측치에 일반화하기 어려움.</a:t>
            </a:r>
            <a:endParaRPr sz="1100">
              <a:solidFill>
                <a:srgbClr val="0D0D0D"/>
              </a:solidFill>
              <a:highlight>
                <a:srgbClr val="FFFFFF"/>
              </a:highlight>
            </a:endParaRPr>
          </a:p>
          <a:p>
            <a:pPr marL="457200" lvl="0" indent="-298450" algn="l" rtl="0">
              <a:lnSpc>
                <a:spcPct val="115000"/>
              </a:lnSpc>
              <a:spcBef>
                <a:spcPts val="0"/>
              </a:spcBef>
              <a:spcAft>
                <a:spcPts val="0"/>
              </a:spcAft>
              <a:buClr>
                <a:srgbClr val="0D0D0D"/>
              </a:buClr>
              <a:buSzPts val="1100"/>
              <a:buAutoNum type="arabicPeriod"/>
            </a:pPr>
            <a:r>
              <a:rPr lang="ko" sz="1100">
                <a:solidFill>
                  <a:srgbClr val="0D0D0D"/>
                </a:solidFill>
                <a:highlight>
                  <a:srgbClr val="FFFFFF"/>
                </a:highlight>
              </a:rPr>
              <a:t>임계값 근처의 충분한 데이터 필요: 임계값 주변에서 충분한 데이터가 필요하며, 데이터가 부족할 경우 추정의 신뢰성이 감소 가능.</a:t>
            </a:r>
            <a:endParaRPr sz="1100">
              <a:solidFill>
                <a:srgbClr val="0D0D0D"/>
              </a:solidFill>
              <a:highlight>
                <a:srgbClr val="FFFFFF"/>
              </a:highlight>
            </a:endParaRPr>
          </a:p>
          <a:p>
            <a:pPr marL="457200" lvl="0" indent="-298450" algn="l" rtl="0">
              <a:lnSpc>
                <a:spcPct val="115000"/>
              </a:lnSpc>
              <a:spcBef>
                <a:spcPts val="0"/>
              </a:spcBef>
              <a:spcAft>
                <a:spcPts val="0"/>
              </a:spcAft>
              <a:buClr>
                <a:srgbClr val="0D0D0D"/>
              </a:buClr>
              <a:buSzPts val="1100"/>
              <a:buAutoNum type="arabicPeriod"/>
            </a:pPr>
            <a:r>
              <a:rPr lang="ko" sz="1100">
                <a:solidFill>
                  <a:srgbClr val="0D0D0D"/>
                </a:solidFill>
                <a:highlight>
                  <a:srgbClr val="FFFFFF"/>
                </a:highlight>
              </a:rPr>
              <a:t>임계값 조작 가능성: 임계값이 조작될 가능성이 있는 경우</a:t>
            </a:r>
            <a:endParaRPr sz="1100">
              <a:solidFill>
                <a:srgbClr val="0D0D0D"/>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p:nvPr/>
        </p:nvSpPr>
        <p:spPr>
          <a:xfrm>
            <a:off x="0" y="297638"/>
            <a:ext cx="22170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직군</a:t>
            </a:r>
            <a:endParaRPr sz="1800" b="1">
              <a:solidFill>
                <a:srgbClr val="7F7F7F"/>
              </a:solidFill>
              <a:latin typeface="Trebuchet MS"/>
              <a:ea typeface="Trebuchet MS"/>
              <a:cs typeface="Trebuchet MS"/>
              <a:sym typeface="Trebuchet MS"/>
            </a:endParaRPr>
          </a:p>
        </p:txBody>
      </p:sp>
      <p:cxnSp>
        <p:nvCxnSpPr>
          <p:cNvPr id="110" name="Google Shape;110;p20"/>
          <p:cNvCxnSpPr/>
          <p:nvPr/>
        </p:nvCxnSpPr>
        <p:spPr>
          <a:xfrm>
            <a:off x="180544" y="1452769"/>
            <a:ext cx="0" cy="2535900"/>
          </a:xfrm>
          <a:prstGeom prst="straightConnector1">
            <a:avLst/>
          </a:prstGeom>
          <a:noFill/>
          <a:ln w="9525" cap="flat" cmpd="sng">
            <a:solidFill>
              <a:schemeClr val="dk2"/>
            </a:solidFill>
            <a:prstDash val="solid"/>
            <a:round/>
            <a:headEnd type="none" w="med" len="med"/>
            <a:tailEnd type="none" w="med" len="med"/>
          </a:ln>
        </p:spPr>
      </p:cxnSp>
      <p:cxnSp>
        <p:nvCxnSpPr>
          <p:cNvPr id="111" name="Google Shape;111;p20"/>
          <p:cNvCxnSpPr/>
          <p:nvPr/>
        </p:nvCxnSpPr>
        <p:spPr>
          <a:xfrm>
            <a:off x="191044" y="3988819"/>
            <a:ext cx="5248500" cy="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20"/>
          <p:cNvCxnSpPr/>
          <p:nvPr/>
        </p:nvCxnSpPr>
        <p:spPr>
          <a:xfrm>
            <a:off x="196284" y="2960119"/>
            <a:ext cx="2088900" cy="0"/>
          </a:xfrm>
          <a:prstGeom prst="straightConnector1">
            <a:avLst/>
          </a:prstGeom>
          <a:noFill/>
          <a:ln w="9525" cap="flat" cmpd="sng">
            <a:solidFill>
              <a:schemeClr val="dk2"/>
            </a:solidFill>
            <a:prstDash val="solid"/>
            <a:round/>
            <a:headEnd type="triangle" w="med" len="med"/>
            <a:tailEnd type="triangle" w="med" len="med"/>
          </a:ln>
        </p:spPr>
      </p:cxnSp>
      <p:cxnSp>
        <p:nvCxnSpPr>
          <p:cNvPr id="113" name="Google Shape;113;p20"/>
          <p:cNvCxnSpPr/>
          <p:nvPr/>
        </p:nvCxnSpPr>
        <p:spPr>
          <a:xfrm>
            <a:off x="2300925" y="2182181"/>
            <a:ext cx="1710900" cy="0"/>
          </a:xfrm>
          <a:prstGeom prst="straightConnector1">
            <a:avLst/>
          </a:prstGeom>
          <a:noFill/>
          <a:ln w="9525" cap="flat" cmpd="sng">
            <a:solidFill>
              <a:schemeClr val="dk2"/>
            </a:solidFill>
            <a:prstDash val="solid"/>
            <a:round/>
            <a:headEnd type="triangle" w="med" len="med"/>
            <a:tailEnd type="triangle" w="med" len="med"/>
          </a:ln>
        </p:spPr>
      </p:cxnSp>
      <p:cxnSp>
        <p:nvCxnSpPr>
          <p:cNvPr id="114" name="Google Shape;114;p20"/>
          <p:cNvCxnSpPr/>
          <p:nvPr/>
        </p:nvCxnSpPr>
        <p:spPr>
          <a:xfrm rot="10800000">
            <a:off x="2300925" y="1410863"/>
            <a:ext cx="0" cy="25779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0"/>
          <p:cNvSpPr txBox="1"/>
          <p:nvPr/>
        </p:nvSpPr>
        <p:spPr>
          <a:xfrm>
            <a:off x="196284" y="3049331"/>
            <a:ext cx="2088900" cy="850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ko" sz="1400" b="1">
                <a:solidFill>
                  <a:srgbClr val="3F3F3F"/>
                </a:solidFill>
                <a:latin typeface="Trebuchet MS"/>
                <a:ea typeface="Trebuchet MS"/>
                <a:cs typeface="Trebuchet MS"/>
                <a:sym typeface="Trebuchet MS"/>
              </a:rPr>
              <a:t>1번 : 데이터 분석 </a:t>
            </a:r>
            <a:endParaRPr sz="1400" b="1">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b="1">
                <a:solidFill>
                  <a:srgbClr val="3F3F3F"/>
                </a:solidFill>
                <a:latin typeface="Trebuchet MS"/>
                <a:ea typeface="Trebuchet MS"/>
                <a:cs typeface="Trebuchet MS"/>
                <a:sym typeface="Trebuchet MS"/>
              </a:rPr>
              <a:t>+</a:t>
            </a:r>
            <a:endParaRPr sz="1400" b="1">
              <a:solidFill>
                <a:srgbClr val="3F3F3F"/>
              </a:solidFill>
              <a:latin typeface="Trebuchet MS"/>
              <a:ea typeface="Trebuchet MS"/>
              <a:cs typeface="Trebuchet MS"/>
              <a:sym typeface="Trebuchet MS"/>
            </a:endParaRPr>
          </a:p>
          <a:p>
            <a:pPr marL="0" lvl="0" indent="0" algn="ctr" rtl="0">
              <a:spcBef>
                <a:spcPts val="0"/>
              </a:spcBef>
              <a:spcAft>
                <a:spcPts val="0"/>
              </a:spcAft>
              <a:buNone/>
            </a:pPr>
            <a:r>
              <a:rPr lang="ko" sz="1400" b="1">
                <a:solidFill>
                  <a:srgbClr val="3F3F3F"/>
                </a:solidFill>
                <a:latin typeface="Trebuchet MS"/>
                <a:ea typeface="Trebuchet MS"/>
                <a:cs typeface="Trebuchet MS"/>
                <a:sym typeface="Trebuchet MS"/>
              </a:rPr>
              <a:t>2번 : ML/DL 모델링</a:t>
            </a:r>
            <a:endParaRPr sz="1400" b="1">
              <a:solidFill>
                <a:srgbClr val="3F3F3F"/>
              </a:solidFill>
              <a:latin typeface="Trebuchet MS"/>
              <a:ea typeface="Trebuchet MS"/>
              <a:cs typeface="Trebuchet MS"/>
              <a:sym typeface="Trebuchet MS"/>
            </a:endParaRPr>
          </a:p>
        </p:txBody>
      </p:sp>
      <p:sp>
        <p:nvSpPr>
          <p:cNvPr id="116" name="Google Shape;116;p20"/>
          <p:cNvSpPr txBox="1"/>
          <p:nvPr/>
        </p:nvSpPr>
        <p:spPr>
          <a:xfrm>
            <a:off x="2079300" y="2403731"/>
            <a:ext cx="2088900" cy="850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ko" sz="1400" b="1">
                <a:solidFill>
                  <a:srgbClr val="3F3F3F"/>
                </a:solidFill>
                <a:latin typeface="Trebuchet MS"/>
                <a:ea typeface="Trebuchet MS"/>
                <a:cs typeface="Trebuchet MS"/>
                <a:sym typeface="Trebuchet MS"/>
              </a:rPr>
              <a:t>3번 : NLP/CV</a:t>
            </a:r>
            <a:endParaRPr sz="1400" b="1">
              <a:solidFill>
                <a:srgbClr val="3F3F3F"/>
              </a:solidFill>
              <a:latin typeface="Trebuchet MS"/>
              <a:ea typeface="Trebuchet MS"/>
              <a:cs typeface="Trebuchet MS"/>
              <a:sym typeface="Trebuchet MS"/>
            </a:endParaRPr>
          </a:p>
          <a:p>
            <a:pPr marL="342900" lvl="0" indent="-254000" algn="ctr" rtl="0">
              <a:spcBef>
                <a:spcPts val="0"/>
              </a:spcBef>
              <a:spcAft>
                <a:spcPts val="0"/>
              </a:spcAft>
              <a:buClr>
                <a:srgbClr val="3F3F3F"/>
              </a:buClr>
              <a:buSzPts val="1400"/>
              <a:buFont typeface="Trebuchet MS"/>
              <a:buChar char="+"/>
            </a:pPr>
            <a:r>
              <a:rPr lang="ko" sz="1400" b="1">
                <a:solidFill>
                  <a:srgbClr val="3F3F3F"/>
                </a:solidFill>
                <a:latin typeface="Trebuchet MS"/>
                <a:ea typeface="Trebuchet MS"/>
                <a:cs typeface="Trebuchet MS"/>
                <a:sym typeface="Trebuchet MS"/>
              </a:rPr>
              <a:t>ML/LLM Ops</a:t>
            </a:r>
            <a:endParaRPr sz="1400" b="1">
              <a:solidFill>
                <a:srgbClr val="3F3F3F"/>
              </a:solidFill>
              <a:latin typeface="Trebuchet MS"/>
              <a:ea typeface="Trebuchet MS"/>
              <a:cs typeface="Trebuchet MS"/>
              <a:sym typeface="Trebuchet MS"/>
            </a:endParaRPr>
          </a:p>
        </p:txBody>
      </p:sp>
      <p:sp>
        <p:nvSpPr>
          <p:cNvPr id="117" name="Google Shape;117;p20"/>
          <p:cNvSpPr txBox="1"/>
          <p:nvPr/>
        </p:nvSpPr>
        <p:spPr>
          <a:xfrm>
            <a:off x="5586469" y="996038"/>
            <a:ext cx="2529600" cy="29664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800"/>
              <a:buFont typeface="Arial"/>
              <a:buNone/>
            </a:pPr>
            <a:r>
              <a:rPr lang="ko" sz="1400">
                <a:solidFill>
                  <a:srgbClr val="3F3F3F"/>
                </a:solidFill>
                <a:latin typeface="Trebuchet MS"/>
                <a:ea typeface="Trebuchet MS"/>
                <a:cs typeface="Trebuchet MS"/>
                <a:sym typeface="Trebuchet MS"/>
              </a:rPr>
              <a:t>데이분석/모델링의 대체</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Clr>
                <a:schemeClr val="dk1"/>
              </a:buClr>
              <a:buSzPts val="800"/>
              <a:buFont typeface="Arial"/>
              <a:buNone/>
            </a:pPr>
            <a:r>
              <a:rPr lang="ko" sz="1400">
                <a:solidFill>
                  <a:srgbClr val="3F3F3F"/>
                </a:solidFill>
                <a:latin typeface="Trebuchet MS"/>
                <a:ea typeface="Trebuchet MS"/>
                <a:cs typeface="Trebuchet MS"/>
                <a:sym typeface="Trebuchet MS"/>
              </a:rPr>
              <a:t>전통적 시계열 분석</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Clr>
                <a:schemeClr val="dk1"/>
              </a:buClr>
              <a:buSzPts val="800"/>
              <a:buFont typeface="Arial"/>
              <a:buNone/>
            </a:pPr>
            <a:r>
              <a:rPr lang="ko" sz="1400">
                <a:solidFill>
                  <a:srgbClr val="3F3F3F"/>
                </a:solidFill>
                <a:latin typeface="Trebuchet MS"/>
                <a:ea typeface="Trebuchet MS"/>
                <a:cs typeface="Trebuchet MS"/>
                <a:sym typeface="Trebuchet MS"/>
              </a:rPr>
              <a:t>ML위주의 패턴 찾기</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AUTOML로 대체 가능성</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Clr>
                <a:schemeClr val="dk1"/>
              </a:buClr>
              <a:buSzPts val="800"/>
              <a:buFont typeface="Arial"/>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NLP/CV 기술의 약진 </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데이터 특성의 범용성</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사람의 시각 청각 대체</a:t>
            </a: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endParaRPr sz="1400">
              <a:solidFill>
                <a:srgbClr val="3F3F3F"/>
              </a:solidFill>
              <a:latin typeface="Trebuchet MS"/>
              <a:ea typeface="Trebuchet MS"/>
              <a:cs typeface="Trebuchet MS"/>
              <a:sym typeface="Trebuchet MS"/>
            </a:endParaRPr>
          </a:p>
          <a:p>
            <a:pPr marL="0" lvl="0" indent="0" algn="l" rtl="0">
              <a:spcBef>
                <a:spcPts val="0"/>
              </a:spcBef>
              <a:spcAft>
                <a:spcPts val="0"/>
              </a:spcAft>
              <a:buNone/>
            </a:pPr>
            <a:r>
              <a:rPr lang="ko" sz="1400">
                <a:solidFill>
                  <a:srgbClr val="3F3F3F"/>
                </a:solidFill>
                <a:latin typeface="Trebuchet MS"/>
                <a:ea typeface="Trebuchet MS"/>
                <a:cs typeface="Trebuchet MS"/>
                <a:sym typeface="Trebuchet MS"/>
              </a:rPr>
              <a:t>가까운 미래의 데이터/AI는 AGI가 KeyPoint </a:t>
            </a:r>
            <a:endParaRPr sz="1400">
              <a:solidFill>
                <a:srgbClr val="3F3F3F"/>
              </a:solidFill>
              <a:latin typeface="Trebuchet MS"/>
              <a:ea typeface="Trebuchet MS"/>
              <a:cs typeface="Trebuchet MS"/>
              <a:sym typeface="Trebuchet MS"/>
            </a:endParaRPr>
          </a:p>
        </p:txBody>
      </p:sp>
      <p:cxnSp>
        <p:nvCxnSpPr>
          <p:cNvPr id="118" name="Google Shape;118;p20"/>
          <p:cNvCxnSpPr/>
          <p:nvPr/>
        </p:nvCxnSpPr>
        <p:spPr>
          <a:xfrm rot="10800000">
            <a:off x="4074900" y="1437038"/>
            <a:ext cx="0" cy="25254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20"/>
          <p:cNvCxnSpPr/>
          <p:nvPr/>
        </p:nvCxnSpPr>
        <p:spPr>
          <a:xfrm>
            <a:off x="4074900" y="1729650"/>
            <a:ext cx="1259400" cy="0"/>
          </a:xfrm>
          <a:prstGeom prst="straightConnector1">
            <a:avLst/>
          </a:prstGeom>
          <a:noFill/>
          <a:ln w="9525" cap="flat" cmpd="sng">
            <a:solidFill>
              <a:schemeClr val="dk2"/>
            </a:solidFill>
            <a:prstDash val="dot"/>
            <a:round/>
            <a:headEnd type="triangle" w="med" len="med"/>
            <a:tailEnd type="triangle" w="med" len="med"/>
          </a:ln>
        </p:spPr>
      </p:cxnSp>
      <p:sp>
        <p:nvSpPr>
          <p:cNvPr id="120" name="Google Shape;120;p20"/>
          <p:cNvSpPr txBox="1"/>
          <p:nvPr/>
        </p:nvSpPr>
        <p:spPr>
          <a:xfrm>
            <a:off x="4074900" y="2182181"/>
            <a:ext cx="1301700" cy="850200"/>
          </a:xfrm>
          <a:prstGeom prst="rect">
            <a:avLst/>
          </a:prstGeom>
          <a:noFill/>
          <a:ln>
            <a:noFill/>
          </a:ln>
        </p:spPr>
        <p:txBody>
          <a:bodyPr spcFirstLastPara="1" wrap="square" lIns="68575" tIns="68575" rIns="68575" bIns="68575" anchor="ctr" anchorCtr="0">
            <a:noAutofit/>
          </a:bodyPr>
          <a:lstStyle/>
          <a:p>
            <a:pPr marL="342900" lvl="0" indent="0" algn="l" rtl="0">
              <a:spcBef>
                <a:spcPts val="0"/>
              </a:spcBef>
              <a:spcAft>
                <a:spcPts val="0"/>
              </a:spcAft>
              <a:buNone/>
            </a:pPr>
            <a:r>
              <a:rPr lang="ko" sz="1100">
                <a:solidFill>
                  <a:srgbClr val="3F3F3F"/>
                </a:solidFill>
                <a:latin typeface="Trebuchet MS"/>
                <a:ea typeface="Trebuchet MS"/>
                <a:cs typeface="Trebuchet MS"/>
                <a:sym typeface="Trebuchet MS"/>
              </a:rPr>
              <a:t>4번 : AGI</a:t>
            </a:r>
            <a:endParaRPr sz="1100">
              <a:solidFill>
                <a:srgbClr val="3F3F3F"/>
              </a:solidFill>
              <a:latin typeface="Trebuchet MS"/>
              <a:ea typeface="Trebuchet MS"/>
              <a:cs typeface="Trebuchet MS"/>
              <a:sym typeface="Trebuchet MS"/>
            </a:endParaRPr>
          </a:p>
          <a:p>
            <a:pPr marL="342900" lvl="0" indent="0" algn="l" rtl="0">
              <a:spcBef>
                <a:spcPts val="0"/>
              </a:spcBef>
              <a:spcAft>
                <a:spcPts val="0"/>
              </a:spcAft>
              <a:buNone/>
            </a:pPr>
            <a:r>
              <a:rPr lang="ko" sz="1100">
                <a:solidFill>
                  <a:srgbClr val="3F3F3F"/>
                </a:solidFill>
                <a:latin typeface="Trebuchet MS"/>
                <a:ea typeface="Trebuchet MS"/>
                <a:cs typeface="Trebuchet MS"/>
                <a:sym typeface="Trebuchet MS"/>
              </a:rPr>
              <a:t>활용,구축</a:t>
            </a:r>
            <a:endParaRPr sz="1100">
              <a:solidFill>
                <a:srgbClr val="3F3F3F"/>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4"/>
          <p:cNvSpPr txBox="1">
            <a:spLocks noGrp="1"/>
          </p:cNvSpPr>
          <p:nvPr>
            <p:ph type="body" idx="1"/>
          </p:nvPr>
        </p:nvSpPr>
        <p:spPr>
          <a:xfrm>
            <a:off x="311700" y="842550"/>
            <a:ext cx="8520600" cy="423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ko" sz="1200">
                <a:solidFill>
                  <a:srgbClr val="0D0D0D"/>
                </a:solidFill>
                <a:highlight>
                  <a:srgbClr val="FFFFFF"/>
                </a:highlight>
              </a:rPr>
              <a:t>인과 추론은 단순히 상관관계를 분석하는 것이 아니라, 특정 변화가 실제로 어떤 결과를 초래했는지를 이해하는 데 중점. </a:t>
            </a:r>
            <a:endParaRPr sz="1200">
              <a:solidFill>
                <a:srgbClr val="0D0D0D"/>
              </a:solidFill>
              <a:highlight>
                <a:srgbClr val="FFFFFF"/>
              </a:highlight>
            </a:endParaRPr>
          </a:p>
          <a:p>
            <a:pPr marL="0" lvl="0" indent="0" algn="l" rtl="0">
              <a:lnSpc>
                <a:spcPct val="160000"/>
              </a:lnSpc>
              <a:spcBef>
                <a:spcPts val="1500"/>
              </a:spcBef>
              <a:spcAft>
                <a:spcPts val="0"/>
              </a:spcAft>
              <a:buClr>
                <a:schemeClr val="dk1"/>
              </a:buClr>
              <a:buSzPts val="1100"/>
              <a:buFont typeface="Arial"/>
              <a:buNone/>
            </a:pPr>
            <a:r>
              <a:rPr lang="ko" sz="1650" b="1">
                <a:solidFill>
                  <a:srgbClr val="0D0D0D"/>
                </a:solidFill>
                <a:highlight>
                  <a:srgbClr val="FFFFFF"/>
                </a:highlight>
              </a:rPr>
              <a:t>인과 추론이 왜 돈이 되나요?</a:t>
            </a:r>
            <a:endParaRPr sz="1650" b="1">
              <a:solidFill>
                <a:srgbClr val="0D0D0D"/>
              </a:solidFill>
              <a:highlight>
                <a:srgbClr val="FFFFFF"/>
              </a:highlight>
            </a:endParaRPr>
          </a:p>
          <a:p>
            <a:pPr marL="457200" lvl="0" indent="-304800" algn="l" rtl="0">
              <a:spcBef>
                <a:spcPts val="600"/>
              </a:spcBef>
              <a:spcAft>
                <a:spcPts val="0"/>
              </a:spcAft>
              <a:buClr>
                <a:srgbClr val="0D0D0D"/>
              </a:buClr>
              <a:buSzPts val="1200"/>
              <a:buAutoNum type="arabicPeriod"/>
            </a:pPr>
            <a:r>
              <a:rPr lang="ko" sz="1200">
                <a:solidFill>
                  <a:srgbClr val="0D0D0D"/>
                </a:solidFill>
                <a:highlight>
                  <a:srgbClr val="FFFFFF"/>
                </a:highlight>
              </a:rPr>
              <a:t>정확한 영향 평가: 추천 시스템의 변경 사항이 실제로 매출, 클릭률, 전환율 등에 어떤 영향을 미치는지 정확하게 평가 가능 </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효과적인 자원 배분: 어떤 요소가 가장 큰 영향을 미치는지 파악하여 마케팅 자원과 개발 시간을 효과적으로 배분할 수 있음.</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최적화된 전략 수립: 인과 관계를 명확히 이해함으로써 최적화된 마케팅 및 추천 전략을 수립</a:t>
            </a:r>
            <a:endParaRPr sz="1200">
              <a:solidFill>
                <a:srgbClr val="0D0D0D"/>
              </a:solidFill>
              <a:highlight>
                <a:srgbClr val="FFFFFF"/>
              </a:highlight>
            </a:endParaRPr>
          </a:p>
          <a:p>
            <a:pPr marL="0" lvl="0" indent="0" algn="l" rtl="0">
              <a:lnSpc>
                <a:spcPct val="160000"/>
              </a:lnSpc>
              <a:spcBef>
                <a:spcPts val="2100"/>
              </a:spcBef>
              <a:spcAft>
                <a:spcPts val="0"/>
              </a:spcAft>
              <a:buClr>
                <a:schemeClr val="dk1"/>
              </a:buClr>
              <a:buSzPts val="1100"/>
              <a:buFont typeface="Arial"/>
              <a:buNone/>
            </a:pPr>
            <a:r>
              <a:rPr lang="ko" sz="1650" b="1">
                <a:solidFill>
                  <a:srgbClr val="0D0D0D"/>
                </a:solidFill>
                <a:highlight>
                  <a:srgbClr val="FFFFFF"/>
                </a:highlight>
              </a:rPr>
              <a:t>인과 추론이 어떻게 돈이 되나요?</a:t>
            </a:r>
            <a:endParaRPr sz="1650" b="1">
              <a:solidFill>
                <a:srgbClr val="0D0D0D"/>
              </a:solidFill>
              <a:highlight>
                <a:srgbClr val="FFFFFF"/>
              </a:highlight>
            </a:endParaRPr>
          </a:p>
          <a:p>
            <a:pPr marL="457200" lvl="0" indent="-304800" algn="l" rtl="0">
              <a:spcBef>
                <a:spcPts val="600"/>
              </a:spcBef>
              <a:spcAft>
                <a:spcPts val="0"/>
              </a:spcAft>
              <a:buClr>
                <a:srgbClr val="0D0D0D"/>
              </a:buClr>
              <a:buSzPts val="1200"/>
              <a:buAutoNum type="arabicPeriod"/>
            </a:pPr>
            <a:r>
              <a:rPr lang="ko" sz="1200">
                <a:solidFill>
                  <a:srgbClr val="0D0D0D"/>
                </a:solidFill>
                <a:highlight>
                  <a:srgbClr val="FFFFFF"/>
                </a:highlight>
              </a:rPr>
              <a:t>구매 전환율 개선: 특정 추천 전략이 구매 전환율을 얼마나 향상시키는지 정확히 파악하여, 효과적인 전략을 지속적으로 적용.</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고객 유지율 증가: 고객 유지에 어떤 요소가 중요한지 인과적으로 분석하여, 고객 충성도를 높이는 전략을 개발할 수 있음.</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마케팅 캠페인 최적화: 마케팅 캠페인의 다양한 요소가 실제로 매출에 어떤 영향을 미치는지 분석하여, ROI(투자 대비 수익)를 최적화 가능.</a:t>
            </a:r>
            <a:endParaRPr/>
          </a:p>
        </p:txBody>
      </p:sp>
      <p:sp>
        <p:nvSpPr>
          <p:cNvPr id="554" name="Google Shape;554;p74"/>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55" name="Google Shape;555;p74"/>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0"/>
              </a:spcAft>
              <a:buClr>
                <a:schemeClr val="dk1"/>
              </a:buClr>
              <a:buSzPts val="1100"/>
              <a:buFont typeface="Arial"/>
              <a:buNone/>
            </a:pPr>
            <a:r>
              <a:rPr lang="ko" sz="1650" b="1">
                <a:solidFill>
                  <a:srgbClr val="0D0D0D"/>
                </a:solidFill>
                <a:highlight>
                  <a:srgbClr val="FFFFFF"/>
                </a:highlight>
              </a:rPr>
              <a:t>인과 추론이 돈이 되려면 어떻게 해야 하나요?</a:t>
            </a:r>
            <a:endParaRPr sz="1650" b="1">
              <a:solidFill>
                <a:srgbClr val="0D0D0D"/>
              </a:solidFill>
              <a:highlight>
                <a:srgbClr val="FFFFFF"/>
              </a:highlight>
            </a:endParaRPr>
          </a:p>
          <a:p>
            <a:pPr marL="457200" lvl="0" indent="-304800" algn="l" rtl="0">
              <a:spcBef>
                <a:spcPts val="600"/>
              </a:spcBef>
              <a:spcAft>
                <a:spcPts val="0"/>
              </a:spcAft>
              <a:buClr>
                <a:srgbClr val="0D0D0D"/>
              </a:buClr>
              <a:buSzPts val="1200"/>
              <a:buAutoNum type="arabicPeriod"/>
            </a:pPr>
            <a:r>
              <a:rPr lang="ko" sz="1200">
                <a:solidFill>
                  <a:srgbClr val="0D0D0D"/>
                </a:solidFill>
                <a:highlight>
                  <a:srgbClr val="FFFFFF"/>
                </a:highlight>
              </a:rPr>
              <a:t>실험 설계: 인과 관계를 정확히 파악하기 위해 무작위 대조 실험(Randomized Controlled Trials, RCT)이나 준실험적 설계를 사용</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도구 변수 사용: 도구 변수(Instrumental Variables)를 사용하여 숨겨진 변수의 영향을 통제하고, 인과 관계를 명확히 </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시간적 데이터 활용: 패널 데이터나 시계열 데이터를 사용하여 시간에 따른 변화를 분석하고, 인과 관계를 추론</a:t>
            </a:r>
            <a:endParaRPr sz="1200">
              <a:solidFill>
                <a:srgbClr val="0D0D0D"/>
              </a:solidFill>
              <a:highlight>
                <a:srgbClr val="FFFFFF"/>
              </a:highlight>
            </a:endParaRPr>
          </a:p>
          <a:p>
            <a:pPr marL="457200" lvl="0" indent="-304800" algn="l" rtl="0">
              <a:spcBef>
                <a:spcPts val="0"/>
              </a:spcBef>
              <a:spcAft>
                <a:spcPts val="0"/>
              </a:spcAft>
              <a:buClr>
                <a:srgbClr val="0D0D0D"/>
              </a:buClr>
              <a:buSzPts val="1200"/>
              <a:buAutoNum type="arabicPeriod"/>
            </a:pPr>
            <a:r>
              <a:rPr lang="ko" sz="1200">
                <a:solidFill>
                  <a:srgbClr val="0D0D0D"/>
                </a:solidFill>
                <a:highlight>
                  <a:srgbClr val="FFFFFF"/>
                </a:highlight>
              </a:rPr>
              <a:t>통계적 모델링: 회귀 분석, 차분의 차분(Difference-in-Differences), 이중차분 등 통계적 모델링 기법을 사용하여 인과 관계를 분석</a:t>
            </a:r>
            <a:endParaRPr sz="1200">
              <a:solidFill>
                <a:srgbClr val="0D0D0D"/>
              </a:solidFill>
              <a:highlight>
                <a:srgbClr val="FFFFFF"/>
              </a:highlight>
            </a:endParaRPr>
          </a:p>
          <a:p>
            <a:pPr marL="0" lvl="0" indent="0" algn="l" rtl="0">
              <a:spcBef>
                <a:spcPts val="2100"/>
              </a:spcBef>
              <a:spcAft>
                <a:spcPts val="0"/>
              </a:spcAft>
              <a:buClr>
                <a:schemeClr val="dk1"/>
              </a:buClr>
              <a:buSzPts val="1100"/>
              <a:buFont typeface="Arial"/>
              <a:buNone/>
            </a:pPr>
            <a:endParaRPr/>
          </a:p>
          <a:p>
            <a:pPr marL="0" lvl="0" indent="0" algn="l" rtl="0">
              <a:spcBef>
                <a:spcPts val="1200"/>
              </a:spcBef>
              <a:spcAft>
                <a:spcPts val="1200"/>
              </a:spcAft>
              <a:buNone/>
            </a:pPr>
            <a:endParaRPr sz="1200">
              <a:solidFill>
                <a:srgbClr val="0D0D0D"/>
              </a:solidFill>
              <a:highlight>
                <a:srgbClr val="FFFFFF"/>
              </a:highlight>
            </a:endParaRPr>
          </a:p>
        </p:txBody>
      </p:sp>
      <p:sp>
        <p:nvSpPr>
          <p:cNvPr id="561" name="Google Shape;561;p75"/>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인과추론</a:t>
            </a:r>
            <a:endParaRPr/>
          </a:p>
        </p:txBody>
      </p:sp>
      <p:cxnSp>
        <p:nvCxnSpPr>
          <p:cNvPr id="562" name="Google Shape;562;p75"/>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6"/>
          <p:cNvSpPr txBox="1">
            <a:spLocks noGrp="1"/>
          </p:cNvSpPr>
          <p:nvPr>
            <p:ph type="body" idx="1"/>
          </p:nvPr>
        </p:nvSpPr>
        <p:spPr>
          <a:xfrm>
            <a:off x="239375" y="975675"/>
            <a:ext cx="8520600" cy="3416400"/>
          </a:xfrm>
          <a:prstGeom prst="rect">
            <a:avLst/>
          </a:prstGeom>
        </p:spPr>
        <p:txBody>
          <a:bodyPr spcFirstLastPara="1" wrap="square" lIns="91425" tIns="91425" rIns="91425" bIns="91425" anchor="t" anchorCtr="0">
            <a:normAutofit/>
          </a:bodyPr>
          <a:lstStyle/>
          <a:p>
            <a:pPr marL="457200" lvl="0" indent="-333375" algn="l" rtl="0">
              <a:spcBef>
                <a:spcPts val="600"/>
              </a:spcBef>
              <a:spcAft>
                <a:spcPts val="0"/>
              </a:spcAft>
              <a:buClr>
                <a:srgbClr val="0D0D0D"/>
              </a:buClr>
              <a:buSzPts val="1650"/>
              <a:buAutoNum type="arabicPeriod"/>
            </a:pPr>
            <a:r>
              <a:rPr lang="ko" sz="1650" b="1">
                <a:solidFill>
                  <a:srgbClr val="0D0D0D"/>
                </a:solidFill>
                <a:highlight>
                  <a:srgbClr val="FFFFFF"/>
                </a:highlight>
              </a:rPr>
              <a:t>비슷하지만 다름. -&gt; AB테스트 : 결과 파악 위주 / 인과추론 : 원인 파악 위주 </a:t>
            </a:r>
            <a:endParaRPr sz="1650" b="1">
              <a:solidFill>
                <a:srgbClr val="0D0D0D"/>
              </a:solidFill>
              <a:highlight>
                <a:srgbClr val="FFFFFF"/>
              </a:highlight>
            </a:endParaRPr>
          </a:p>
          <a:p>
            <a:pPr marL="457200" lvl="0" indent="-333375" algn="l" rtl="0">
              <a:spcBef>
                <a:spcPts val="0"/>
              </a:spcBef>
              <a:spcAft>
                <a:spcPts val="0"/>
              </a:spcAft>
              <a:buClr>
                <a:srgbClr val="0D0D0D"/>
              </a:buClr>
              <a:buSzPts val="1650"/>
              <a:buAutoNum type="arabicPeriod"/>
            </a:pPr>
            <a:r>
              <a:rPr lang="ko" sz="1650" b="1">
                <a:solidFill>
                  <a:srgbClr val="0D0D0D"/>
                </a:solidFill>
                <a:highlight>
                  <a:srgbClr val="FFFFFF"/>
                </a:highlight>
              </a:rPr>
              <a:t>인과추론 내에 AB테스트 있음</a:t>
            </a:r>
            <a:endParaRPr sz="1650" b="1">
              <a:solidFill>
                <a:srgbClr val="0D0D0D"/>
              </a:solidFill>
              <a:highlight>
                <a:srgbClr val="FFFFFF"/>
              </a:highlight>
            </a:endParaRPr>
          </a:p>
          <a:p>
            <a:pPr marL="457200" lvl="0" indent="-333375" algn="l" rtl="0">
              <a:spcBef>
                <a:spcPts val="0"/>
              </a:spcBef>
              <a:spcAft>
                <a:spcPts val="0"/>
              </a:spcAft>
              <a:buClr>
                <a:srgbClr val="0D0D0D"/>
              </a:buClr>
              <a:buSzPts val="1650"/>
              <a:buAutoNum type="arabicPeriod"/>
            </a:pPr>
            <a:r>
              <a:rPr lang="ko" sz="1650" b="1">
                <a:solidFill>
                  <a:srgbClr val="0D0D0D"/>
                </a:solidFill>
                <a:highlight>
                  <a:srgbClr val="FFFFFF"/>
                </a:highlight>
              </a:rPr>
              <a:t>그러나 상호 보완적</a:t>
            </a:r>
            <a:endParaRPr sz="1650" b="1">
              <a:solidFill>
                <a:srgbClr val="0D0D0D"/>
              </a:solidFill>
              <a:highlight>
                <a:srgbClr val="FFFFFF"/>
              </a:highlight>
            </a:endParaRPr>
          </a:p>
          <a:p>
            <a:pPr marL="0" lvl="0" indent="0" algn="l" rtl="0">
              <a:spcBef>
                <a:spcPts val="2100"/>
              </a:spcBef>
              <a:spcAft>
                <a:spcPts val="0"/>
              </a:spcAft>
              <a:buClr>
                <a:schemeClr val="dk1"/>
              </a:buClr>
              <a:buSzPts val="1100"/>
              <a:buFont typeface="Arial"/>
              <a:buNone/>
            </a:pPr>
            <a:endParaRPr/>
          </a:p>
          <a:p>
            <a:pPr marL="0" lvl="0" indent="0" algn="l" rtl="0">
              <a:spcBef>
                <a:spcPts val="1200"/>
              </a:spcBef>
              <a:spcAft>
                <a:spcPts val="1200"/>
              </a:spcAft>
              <a:buNone/>
            </a:pPr>
            <a:endParaRPr sz="1200">
              <a:solidFill>
                <a:srgbClr val="0D0D0D"/>
              </a:solidFill>
              <a:highlight>
                <a:srgbClr val="FFFFFF"/>
              </a:highlight>
            </a:endParaRPr>
          </a:p>
        </p:txBody>
      </p:sp>
      <p:sp>
        <p:nvSpPr>
          <p:cNvPr id="568" name="Google Shape;568;p76"/>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 vs 인과추론</a:t>
            </a:r>
            <a:endParaRPr/>
          </a:p>
        </p:txBody>
      </p:sp>
      <p:cxnSp>
        <p:nvCxnSpPr>
          <p:cNvPr id="569" name="Google Shape;569;p76"/>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7"/>
          <p:cNvSpPr txBox="1">
            <a:spLocks noGrp="1"/>
          </p:cNvSpPr>
          <p:nvPr>
            <p:ph type="body" idx="1"/>
          </p:nvPr>
        </p:nvSpPr>
        <p:spPr>
          <a:xfrm>
            <a:off x="247425" y="831025"/>
            <a:ext cx="8520600" cy="39438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None/>
            </a:pPr>
            <a:r>
              <a:rPr lang="ko" sz="1000" b="1">
                <a:solidFill>
                  <a:srgbClr val="0D0D0D"/>
                </a:solidFill>
                <a:highlight>
                  <a:srgbClr val="FFFFFF"/>
                </a:highlight>
              </a:rPr>
              <a:t>공통점</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AutoNum type="arabicPeriod"/>
            </a:pPr>
            <a:r>
              <a:rPr lang="ko" sz="1000">
                <a:solidFill>
                  <a:srgbClr val="0D0D0D"/>
                </a:solidFill>
                <a:highlight>
                  <a:srgbClr val="FFFFFF"/>
                </a:highlight>
              </a:rPr>
              <a:t>목적: 두 방법 모두 어떤 처치(treatment)가 결과에 미치는 영향을 평가</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실험 설계: 인과 추론과 AB 테스트 모두 실험적 또는 준실험적 데이터를 사용하여 인과 관계를 추론</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데이터 분석: 두 방법 모두 통계적 분석을 통해 결과를 도출</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가설 검정: 가설 설정 및 검정 과정을 포함</a:t>
            </a:r>
            <a:endParaRPr sz="1000">
              <a:solidFill>
                <a:srgbClr val="0D0D0D"/>
              </a:solidFill>
              <a:highlight>
                <a:srgbClr val="FFFFFF"/>
              </a:highlight>
            </a:endParaRPr>
          </a:p>
          <a:p>
            <a:pPr marL="0" lvl="0" indent="0" algn="l" rtl="0">
              <a:lnSpc>
                <a:spcPct val="160000"/>
              </a:lnSpc>
              <a:spcBef>
                <a:spcPts val="2100"/>
              </a:spcBef>
              <a:spcAft>
                <a:spcPts val="0"/>
              </a:spcAft>
              <a:buNone/>
            </a:pPr>
            <a:r>
              <a:rPr lang="ko" sz="1000" b="1">
                <a:solidFill>
                  <a:srgbClr val="0D0D0D"/>
                </a:solidFill>
                <a:highlight>
                  <a:srgbClr val="FFFFFF"/>
                </a:highlight>
              </a:rPr>
              <a:t>차이점</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AutoNum type="arabicPeriod"/>
            </a:pPr>
            <a:r>
              <a:rPr lang="ko" sz="1000">
                <a:solidFill>
                  <a:srgbClr val="0D0D0D"/>
                </a:solidFill>
                <a:highlight>
                  <a:srgbClr val="FFFFFF"/>
                </a:highlight>
              </a:rPr>
              <a:t>방법론</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인과 추론: 다양한 방법론(회귀 분석, 매칭, 도구 변수, 차분의 차이 등)을 사용하여 관찰 데이터에서 인과 관계를 추론</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AB 테스트: 무작위 대조 실험(RCT, Randomized Controlled Trials)의 일종으로, 두 그룹(A와 B) 간의 차이를 직접 비교하여 인과 관계를 도출</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데이터 유형</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인과 추론: 관찰 데이터와 실험 데이터를 모두 사용. 특히 실험 데이터를 얻기 어려운 상황에서 많이 사용.</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AB 테스트: 주로 실험 데이터를 사용하며, 무작위 배정을 통해 데이터를 수집.</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복잡성</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인과 추론: 여러 잠재적 교란 변수(confounder)를 통제하기 위한 복잡한 모델링이 필요.</a:t>
            </a:r>
            <a:endParaRPr sz="1000">
              <a:solidFill>
                <a:srgbClr val="0D0D0D"/>
              </a:solidFill>
              <a:highlight>
                <a:srgbClr val="FFFFFF"/>
              </a:highlight>
            </a:endParaRPr>
          </a:p>
          <a:p>
            <a:pPr marL="914400" lvl="1" indent="-292100" algn="l" rtl="0">
              <a:spcBef>
                <a:spcPts val="0"/>
              </a:spcBef>
              <a:spcAft>
                <a:spcPts val="0"/>
              </a:spcAft>
              <a:buClr>
                <a:srgbClr val="0D0D0D"/>
              </a:buClr>
              <a:buSzPts val="1000"/>
              <a:buChar char="●"/>
            </a:pPr>
            <a:r>
              <a:rPr lang="ko" sz="1000">
                <a:solidFill>
                  <a:srgbClr val="0D0D0D"/>
                </a:solidFill>
                <a:highlight>
                  <a:srgbClr val="FFFFFF"/>
                </a:highlight>
              </a:rPr>
              <a:t>AB 테스트: 무작위 배정을 통해 교란 변수의 영향을 최소화하기 때문에 상대적으로 단순한 분석이 가능.</a:t>
            </a:r>
            <a:endParaRPr sz="1000" b="1">
              <a:solidFill>
                <a:srgbClr val="0D0D0D"/>
              </a:solidFill>
              <a:highlight>
                <a:srgbClr val="FFFFFF"/>
              </a:highlight>
            </a:endParaRPr>
          </a:p>
          <a:p>
            <a:pPr marL="0" lvl="0" indent="0" algn="l" rtl="0">
              <a:spcBef>
                <a:spcPts val="3600"/>
              </a:spcBef>
              <a:spcAft>
                <a:spcPts val="0"/>
              </a:spcAft>
              <a:buClr>
                <a:schemeClr val="dk1"/>
              </a:buClr>
              <a:buSzPts val="1100"/>
              <a:buFont typeface="Arial"/>
              <a:buNone/>
            </a:pPr>
            <a:endParaRPr sz="1000"/>
          </a:p>
          <a:p>
            <a:pPr marL="0" lvl="0" indent="0" algn="l" rtl="0">
              <a:spcBef>
                <a:spcPts val="1200"/>
              </a:spcBef>
              <a:spcAft>
                <a:spcPts val="1200"/>
              </a:spcAft>
              <a:buNone/>
            </a:pPr>
            <a:endParaRPr sz="1000">
              <a:solidFill>
                <a:srgbClr val="0D0D0D"/>
              </a:solidFill>
              <a:highlight>
                <a:srgbClr val="FFFFFF"/>
              </a:highlight>
            </a:endParaRPr>
          </a:p>
        </p:txBody>
      </p:sp>
      <p:sp>
        <p:nvSpPr>
          <p:cNvPr id="575" name="Google Shape;575;p77"/>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 vs 인과추론</a:t>
            </a:r>
            <a:endParaRPr/>
          </a:p>
        </p:txBody>
      </p:sp>
      <p:cxnSp>
        <p:nvCxnSpPr>
          <p:cNvPr id="576" name="Google Shape;576;p77"/>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8"/>
          <p:cNvSpPr txBox="1">
            <a:spLocks noGrp="1"/>
          </p:cNvSpPr>
          <p:nvPr>
            <p:ph type="body" idx="1"/>
          </p:nvPr>
        </p:nvSpPr>
        <p:spPr>
          <a:xfrm>
            <a:off x="239375" y="975675"/>
            <a:ext cx="8520600" cy="34164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None/>
            </a:pPr>
            <a:r>
              <a:rPr lang="ko" sz="1000" b="1">
                <a:solidFill>
                  <a:srgbClr val="0D0D0D"/>
                </a:solidFill>
                <a:highlight>
                  <a:srgbClr val="FFFFFF"/>
                </a:highlight>
              </a:rPr>
              <a:t>상호보완적인 부분</a:t>
            </a:r>
            <a:endParaRPr sz="1000" b="1">
              <a:solidFill>
                <a:srgbClr val="0D0D0D"/>
              </a:solidFill>
              <a:highlight>
                <a:srgbClr val="FFFFFF"/>
              </a:highlight>
            </a:endParaRPr>
          </a:p>
          <a:p>
            <a:pPr marL="457200" lvl="0" indent="-292100" algn="l" rtl="0">
              <a:spcBef>
                <a:spcPts val="600"/>
              </a:spcBef>
              <a:spcAft>
                <a:spcPts val="0"/>
              </a:spcAft>
              <a:buClr>
                <a:srgbClr val="0D0D0D"/>
              </a:buClr>
              <a:buSzPts val="1000"/>
              <a:buAutoNum type="arabicPeriod"/>
            </a:pPr>
            <a:r>
              <a:rPr lang="ko" sz="1000">
                <a:solidFill>
                  <a:srgbClr val="0D0D0D"/>
                </a:solidFill>
                <a:highlight>
                  <a:srgbClr val="FFFFFF"/>
                </a:highlight>
              </a:rPr>
              <a:t>초기 실험 설계: AB 테스트를 통해 초기 실험 데이터를 수집한 후, 인과 추론 기법을 사용하여 더 깊이 있는 분석을 수행 가능.</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외부 타당성: AB 테스트의 결과를 더 일반화하기 위해 인과 추론 기법을 사용하여 다양한 상황에서의 결과를 추정 가능.</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교란 변수 통제: AB 테스트에서 무작위 배정을 통해 교란 변수를 통제하지만, 실험 후 인과 추론 기법을 통해 남아있는 잠재적 교란 변수를 추가로 분석 가능.</a:t>
            </a:r>
            <a:endParaRPr sz="1000">
              <a:solidFill>
                <a:srgbClr val="0D0D0D"/>
              </a:solidFill>
              <a:highlight>
                <a:srgbClr val="FFFFFF"/>
              </a:highlight>
            </a:endParaRPr>
          </a:p>
          <a:p>
            <a:pPr marL="457200" lvl="0" indent="-292100" algn="l" rtl="0">
              <a:spcBef>
                <a:spcPts val="0"/>
              </a:spcBef>
              <a:spcAft>
                <a:spcPts val="0"/>
              </a:spcAft>
              <a:buClr>
                <a:srgbClr val="0D0D0D"/>
              </a:buClr>
              <a:buSzPts val="1000"/>
              <a:buAutoNum type="arabicPeriod"/>
            </a:pPr>
            <a:r>
              <a:rPr lang="ko" sz="1000">
                <a:solidFill>
                  <a:srgbClr val="0D0D0D"/>
                </a:solidFill>
                <a:highlight>
                  <a:srgbClr val="FFFFFF"/>
                </a:highlight>
              </a:rPr>
              <a:t>효율성: 인과 추론 기법을 통해 사전 분석을 수행하여 AB 테스트의 설계와 실행을 더 효율적으로 가능 .</a:t>
            </a:r>
            <a:endParaRPr sz="1000" b="1">
              <a:solidFill>
                <a:srgbClr val="0D0D0D"/>
              </a:solidFill>
              <a:highlight>
                <a:srgbClr val="FFFFFF"/>
              </a:highlight>
            </a:endParaRPr>
          </a:p>
          <a:p>
            <a:pPr marL="0" lvl="0" indent="0" algn="l" rtl="0">
              <a:spcBef>
                <a:spcPts val="2100"/>
              </a:spcBef>
              <a:spcAft>
                <a:spcPts val="0"/>
              </a:spcAft>
              <a:buClr>
                <a:schemeClr val="dk1"/>
              </a:buClr>
              <a:buSzPts val="1100"/>
              <a:buFont typeface="Arial"/>
              <a:buNone/>
            </a:pPr>
            <a:endParaRPr sz="1000"/>
          </a:p>
          <a:p>
            <a:pPr marL="0" lvl="0" indent="0" algn="l" rtl="0">
              <a:spcBef>
                <a:spcPts val="1200"/>
              </a:spcBef>
              <a:spcAft>
                <a:spcPts val="1200"/>
              </a:spcAft>
              <a:buNone/>
            </a:pPr>
            <a:endParaRPr sz="1000">
              <a:solidFill>
                <a:srgbClr val="0D0D0D"/>
              </a:solidFill>
              <a:highlight>
                <a:srgbClr val="FFFFFF"/>
              </a:highlight>
            </a:endParaRPr>
          </a:p>
        </p:txBody>
      </p:sp>
      <p:sp>
        <p:nvSpPr>
          <p:cNvPr id="582" name="Google Shape;582;p78"/>
          <p:cNvSpPr txBox="1">
            <a:spLocks noGrp="1"/>
          </p:cNvSpPr>
          <p:nvPr>
            <p:ph type="title"/>
          </p:nvPr>
        </p:nvSpPr>
        <p:spPr>
          <a:xfrm>
            <a:off x="13205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AB테스트 vs 인과추론</a:t>
            </a:r>
            <a:endParaRPr/>
          </a:p>
        </p:txBody>
      </p:sp>
      <p:cxnSp>
        <p:nvCxnSpPr>
          <p:cNvPr id="583" name="Google Shape;583;p78"/>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9"/>
          <p:cNvSpPr txBox="1"/>
          <p:nvPr/>
        </p:nvSpPr>
        <p:spPr>
          <a:xfrm>
            <a:off x="2668313" y="1673213"/>
            <a:ext cx="3558300" cy="2067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 sz="9000">
                <a:solidFill>
                  <a:srgbClr val="3F3F3F"/>
                </a:solidFill>
              </a:rPr>
              <a:t>Q&amp;A</a:t>
            </a:r>
            <a:endParaRPr sz="9000">
              <a:solidFill>
                <a:srgbClr val="3F3F3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0"/>
          <p:cNvSpPr/>
          <p:nvPr/>
        </p:nvSpPr>
        <p:spPr>
          <a:xfrm>
            <a:off x="1115616" y="1059582"/>
            <a:ext cx="7236900" cy="578700"/>
          </a:xfrm>
          <a:prstGeom prst="rect">
            <a:avLst/>
          </a:prstGeom>
          <a:noFill/>
          <a:ln>
            <a:noFill/>
          </a:ln>
        </p:spPr>
        <p:txBody>
          <a:bodyPr spcFirstLastPara="1" wrap="square" lIns="0" tIns="35100" rIns="0" bIns="35100" anchor="b" anchorCtr="0">
            <a:noAutofit/>
          </a:bodyPr>
          <a:lstStyle/>
          <a:p>
            <a:pPr marL="0" marR="0" lvl="0" indent="0" algn="l" rtl="0">
              <a:lnSpc>
                <a:spcPct val="110000"/>
              </a:lnSpc>
              <a:spcBef>
                <a:spcPts val="0"/>
              </a:spcBef>
              <a:spcAft>
                <a:spcPts val="0"/>
              </a:spcAft>
              <a:buNone/>
            </a:pPr>
            <a:r>
              <a:rPr lang="ko" sz="3000" b="1">
                <a:solidFill>
                  <a:srgbClr val="3B4951"/>
                </a:solidFill>
                <a:latin typeface="Malgun Gothic"/>
                <a:ea typeface="Malgun Gothic"/>
                <a:cs typeface="Malgun Gothic"/>
                <a:sym typeface="Malgun Gothic"/>
              </a:rPr>
              <a:t>딥러닝 기반 원재료 단가 예측 모델</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cxnSp>
        <p:nvCxnSpPr>
          <p:cNvPr id="599" name="Google Shape;599;p8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00" name="Google Shape;600;p81"/>
          <p:cNvSpPr txBox="1"/>
          <p:nvPr/>
        </p:nvSpPr>
        <p:spPr>
          <a:xfrm>
            <a:off x="89502" y="33468"/>
            <a:ext cx="8286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목차</a:t>
            </a:r>
            <a:endParaRPr sz="1100"/>
          </a:p>
        </p:txBody>
      </p:sp>
      <p:sp>
        <p:nvSpPr>
          <p:cNvPr id="601" name="Google Shape;601;p81"/>
          <p:cNvSpPr txBox="1"/>
          <p:nvPr/>
        </p:nvSpPr>
        <p:spPr>
          <a:xfrm>
            <a:off x="629562" y="951570"/>
            <a:ext cx="5400600" cy="3763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Ⅰ. 철스크랩 시장 소개</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Ⅱ. 모델 소개</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Ⅲ. 향후 과제</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cxnSp>
        <p:nvCxnSpPr>
          <p:cNvPr id="606" name="Google Shape;606;p8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07" name="Google Shape;607;p82"/>
          <p:cNvSpPr txBox="1"/>
          <p:nvPr/>
        </p:nvSpPr>
        <p:spPr>
          <a:xfrm>
            <a:off x="317211" y="627983"/>
            <a:ext cx="7782000" cy="4617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100" b="1">
                <a:solidFill>
                  <a:schemeClr val="dk1"/>
                </a:solidFill>
                <a:latin typeface="Malgun Gothic"/>
                <a:ea typeface="Malgun Gothic"/>
                <a:cs typeface="Malgun Gothic"/>
                <a:sym typeface="Malgun Gothic"/>
              </a:rPr>
              <a:t>▶ 철스크랩 이란?</a:t>
            </a:r>
            <a:endParaRPr sz="1100"/>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철강산업에서 전기로 제강사에서 사용되는 원료로써 평균적으로 전기로 제강사 원료Cost의 70% 수준을 차지</a:t>
            </a:r>
            <a:endParaRPr sz="900">
              <a:solidFill>
                <a:schemeClr val="dk1"/>
              </a:solidFill>
              <a:latin typeface="Malgun Gothic"/>
              <a:ea typeface="Malgun Gothic"/>
              <a:cs typeface="Malgun Gothic"/>
              <a:sym typeface="Malgun Gothic"/>
            </a:endParaRPr>
          </a:p>
        </p:txBody>
      </p:sp>
      <p:sp>
        <p:nvSpPr>
          <p:cNvPr id="608" name="Google Shape;608;p82"/>
          <p:cNvSpPr txBox="1"/>
          <p:nvPr/>
        </p:nvSpPr>
        <p:spPr>
          <a:xfrm>
            <a:off x="317211" y="1188206"/>
            <a:ext cx="6284400" cy="10851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100" b="1">
                <a:solidFill>
                  <a:schemeClr val="dk1"/>
                </a:solidFill>
                <a:latin typeface="Malgun Gothic"/>
                <a:ea typeface="Malgun Gothic"/>
                <a:cs typeface="Malgun Gothic"/>
                <a:sym typeface="Malgun Gothic"/>
              </a:rPr>
              <a:t>▶ 철스크랩 시장</a:t>
            </a:r>
            <a:endParaRPr sz="1100" b="1">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전세계적으로 약 200~300조원 수준의 시장</a:t>
            </a:r>
            <a:endParaRPr sz="9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가장 영향력 있는 나라는 터키로써 철스크랩 연간 수입량 3천만톤 수준으로 대부분 수입에 의존</a:t>
            </a:r>
            <a:endParaRPr sz="9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국내는 약 10~15조원 수준의 시장으로써 Key Player로는 현대제철, 동국제강, 세아, 포스코 등이 존재</a:t>
            </a:r>
            <a:endParaRPr sz="9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국내시장은 공급 부족 시장으로 단가 변동성 높음</a:t>
            </a:r>
            <a:endParaRPr sz="900">
              <a:solidFill>
                <a:schemeClr val="dk1"/>
              </a:solidFill>
              <a:latin typeface="Malgun Gothic"/>
              <a:ea typeface="Malgun Gothic"/>
              <a:cs typeface="Malgun Gothic"/>
              <a:sym typeface="Malgun Gothic"/>
            </a:endParaRPr>
          </a:p>
        </p:txBody>
      </p:sp>
      <p:sp>
        <p:nvSpPr>
          <p:cNvPr id="609" name="Google Shape;609;p82"/>
          <p:cNvSpPr txBox="1"/>
          <p:nvPr/>
        </p:nvSpPr>
        <p:spPr>
          <a:xfrm>
            <a:off x="317211" y="3979998"/>
            <a:ext cx="7782000" cy="11004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ko" sz="1100" b="1">
                <a:solidFill>
                  <a:schemeClr val="dk1"/>
                </a:solidFill>
                <a:latin typeface="Malgun Gothic"/>
                <a:ea typeface="Malgun Gothic"/>
                <a:cs typeface="Malgun Gothic"/>
                <a:sym typeface="Malgun Gothic"/>
              </a:rPr>
              <a:t>▶ 시장의 특성</a:t>
            </a:r>
            <a:endParaRPr sz="1100" b="1">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가격 변동성이 크며, 제강사 마다 고시가격이 상이함</a:t>
            </a:r>
            <a:endParaRPr sz="9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구매 희망량이 증가하면 가격도 상승하는 경향이 존재</a:t>
            </a:r>
            <a:endParaRPr sz="9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 일반적으로 가격은 수급 상황에 따라 불규칙 주기로 바뀜 → 주식시장과 유사한 속성을 지니고 있음</a:t>
            </a:r>
            <a:endParaRPr sz="8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 sz="900">
                <a:solidFill>
                  <a:schemeClr val="dk1"/>
                </a:solidFill>
                <a:latin typeface="Malgun Gothic"/>
                <a:ea typeface="Malgun Gothic"/>
                <a:cs typeface="Malgun Gothic"/>
                <a:sym typeface="Malgun Gothic"/>
              </a:rPr>
              <a:t>      </a:t>
            </a:r>
            <a:r>
              <a:rPr lang="ko" sz="1000" b="1">
                <a:solidFill>
                  <a:srgbClr val="0000CC"/>
                </a:solidFill>
                <a:latin typeface="Malgun Gothic"/>
                <a:ea typeface="Malgun Gothic"/>
                <a:cs typeface="Malgun Gothic"/>
                <a:sym typeface="Malgun Gothic"/>
              </a:rPr>
              <a:t>→ 전반적으로 시장참여자들은 수익 극대화를 위하여 철스크랩 단가 예측 니즈 존재</a:t>
            </a:r>
            <a:endParaRPr sz="1000" b="1">
              <a:solidFill>
                <a:srgbClr val="0000CC"/>
              </a:solidFill>
              <a:latin typeface="Malgun Gothic"/>
              <a:ea typeface="Malgun Gothic"/>
              <a:cs typeface="Malgun Gothic"/>
              <a:sym typeface="Malgun Gothic"/>
            </a:endParaRPr>
          </a:p>
        </p:txBody>
      </p:sp>
      <p:graphicFrame>
        <p:nvGraphicFramePr>
          <p:cNvPr id="610" name="Google Shape;610;p82"/>
          <p:cNvGraphicFramePr/>
          <p:nvPr/>
        </p:nvGraphicFramePr>
        <p:xfrm>
          <a:off x="635824" y="2419606"/>
          <a:ext cx="3000000" cy="3000000"/>
        </p:xfrm>
        <a:graphic>
          <a:graphicData uri="http://schemas.openxmlformats.org/drawingml/2006/table">
            <a:tbl>
              <a:tblPr firstRow="1" bandRow="1">
                <a:noFill/>
                <a:tableStyleId>{4FD79F50-C166-4E4F-9417-3C3511D1BB09}</a:tableStyleId>
              </a:tblPr>
              <a:tblGrid>
                <a:gridCol w="1214800">
                  <a:extLst>
                    <a:ext uri="{9D8B030D-6E8A-4147-A177-3AD203B41FA5}">
                      <a16:colId xmlns:a16="http://schemas.microsoft.com/office/drawing/2014/main" val="20000"/>
                    </a:ext>
                  </a:extLst>
                </a:gridCol>
                <a:gridCol w="705750">
                  <a:extLst>
                    <a:ext uri="{9D8B030D-6E8A-4147-A177-3AD203B41FA5}">
                      <a16:colId xmlns:a16="http://schemas.microsoft.com/office/drawing/2014/main" val="20001"/>
                    </a:ext>
                  </a:extLst>
                </a:gridCol>
                <a:gridCol w="639575">
                  <a:extLst>
                    <a:ext uri="{9D8B030D-6E8A-4147-A177-3AD203B41FA5}">
                      <a16:colId xmlns:a16="http://schemas.microsoft.com/office/drawing/2014/main" val="20002"/>
                    </a:ext>
                  </a:extLst>
                </a:gridCol>
                <a:gridCol w="632225">
                  <a:extLst>
                    <a:ext uri="{9D8B030D-6E8A-4147-A177-3AD203B41FA5}">
                      <a16:colId xmlns:a16="http://schemas.microsoft.com/office/drawing/2014/main" val="20003"/>
                    </a:ext>
                  </a:extLst>
                </a:gridCol>
                <a:gridCol w="3189275">
                  <a:extLst>
                    <a:ext uri="{9D8B030D-6E8A-4147-A177-3AD203B41FA5}">
                      <a16:colId xmlns:a16="http://schemas.microsoft.com/office/drawing/2014/main" val="20004"/>
                    </a:ext>
                  </a:extLst>
                </a:gridCol>
              </a:tblGrid>
              <a:tr h="95250">
                <a:tc rowSpan="2">
                  <a:txBody>
                    <a:bodyPr/>
                    <a:lstStyle/>
                    <a:p>
                      <a:pPr marL="0" marR="0" lvl="0" indent="0" algn="ctr" rtl="0">
                        <a:lnSpc>
                          <a:spcPct val="125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구매처</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19050" cap="flat" cmpd="sng">
                      <a:solidFill>
                        <a:srgbClr val="7F7F7F"/>
                      </a:solidFill>
                      <a:prstDash val="solid"/>
                      <a:round/>
                      <a:headEnd type="none" w="sm" len="sm"/>
                      <a:tailEnd type="none" w="sm" len="sm"/>
                    </a:lnB>
                    <a:solidFill>
                      <a:srgbClr val="F2F2F2"/>
                    </a:solidFill>
                  </a:tcPr>
                </a:tc>
                <a:tc gridSpan="2">
                  <a:txBody>
                    <a:bodyPr/>
                    <a:lstStyle/>
                    <a:p>
                      <a:pPr marL="0" marR="0" lvl="0" indent="0" algn="ctr" rtl="0">
                        <a:lnSpc>
                          <a:spcPct val="125000"/>
                        </a:lnSpc>
                        <a:spcBef>
                          <a:spcPts val="0"/>
                        </a:spcBef>
                        <a:spcAft>
                          <a:spcPts val="0"/>
                        </a:spcAft>
                        <a:buNone/>
                      </a:pPr>
                      <a:endParaRPr sz="2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2F2F2"/>
                    </a:solidFill>
                  </a:tcPr>
                </a:tc>
                <a:tc hMerge="1">
                  <a:txBody>
                    <a:bodyPr/>
                    <a:lstStyle/>
                    <a:p>
                      <a:endParaRPr lang="ko-KR"/>
                    </a:p>
                  </a:txBody>
                  <a:tcPr/>
                </a:tc>
                <a:tc rowSpan="2">
                  <a:txBody>
                    <a:bodyPr/>
                    <a:lstStyle/>
                    <a:p>
                      <a:pPr marL="0" marR="0" lvl="0" indent="0" algn="ctr" rtl="0">
                        <a:lnSpc>
                          <a:spcPct val="125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계</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19050" cap="flat" cmpd="sng">
                      <a:solidFill>
                        <a:srgbClr val="7F7F7F"/>
                      </a:solidFill>
                      <a:prstDash val="solid"/>
                      <a:round/>
                      <a:headEnd type="none" w="sm" len="sm"/>
                      <a:tailEnd type="none" w="sm" len="sm"/>
                    </a:lnB>
                    <a:solidFill>
                      <a:srgbClr val="F2F2F2"/>
                    </a:solidFill>
                  </a:tcPr>
                </a:tc>
                <a:tc rowSpan="2">
                  <a:txBody>
                    <a:bodyPr/>
                    <a:lstStyle/>
                    <a:p>
                      <a:pPr marL="0" marR="0" lvl="0" indent="0" algn="ctr" rtl="0">
                        <a:lnSpc>
                          <a:spcPct val="125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구매 특이사항</a:t>
                      </a:r>
                      <a:endParaRPr sz="1100"/>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19050" cap="flat" cmpd="sng">
                      <a:solidFill>
                        <a:srgbClr val="7F7F7F"/>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162075">
                <a:tc vMerge="1">
                  <a:txBody>
                    <a:bodyPr/>
                    <a:lstStyle/>
                    <a:p>
                      <a:endParaRPr lang="ko-KR"/>
                    </a:p>
                  </a:txBody>
                  <a:tcPr/>
                </a:tc>
                <a:tc>
                  <a:txBody>
                    <a:bodyPr/>
                    <a:lstStyle/>
                    <a:p>
                      <a:pPr marL="0" marR="0" lvl="0" indent="0" algn="ctr" rtl="0">
                        <a:lnSpc>
                          <a:spcPct val="125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국내</a:t>
                      </a:r>
                      <a:endParaRPr sz="1100"/>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9525" cap="flat" cmpd="sng">
                      <a:solidFill>
                        <a:srgbClr val="7F7F7F"/>
                      </a:solidFill>
                      <a:prstDash val="solid"/>
                      <a:round/>
                      <a:headEnd type="none" w="sm" len="sm"/>
                      <a:tailEnd type="none" w="sm" len="sm"/>
                    </a:lnT>
                    <a:lnB w="19050" cap="flat" cmpd="sng">
                      <a:solidFill>
                        <a:srgbClr val="7F7F7F"/>
                      </a:solidFill>
                      <a:prstDash val="solid"/>
                      <a:round/>
                      <a:headEnd type="none" w="sm" len="sm"/>
                      <a:tailEnd type="none" w="sm" len="sm"/>
                    </a:lnB>
                    <a:solidFill>
                      <a:srgbClr val="F2F2F2"/>
                    </a:solidFill>
                  </a:tcPr>
                </a:tc>
                <a:tc>
                  <a:txBody>
                    <a:bodyPr/>
                    <a:lstStyle/>
                    <a:p>
                      <a:pPr marL="0" marR="0" lvl="0" indent="0" algn="ctr" rtl="0">
                        <a:lnSpc>
                          <a:spcPct val="125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수입</a:t>
                      </a:r>
                      <a:endParaRPr sz="1100"/>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19050" cap="flat" cmpd="sng">
                      <a:solidFill>
                        <a:srgbClr val="7F7F7F"/>
                      </a:solidFill>
                      <a:prstDash val="solid"/>
                      <a:round/>
                      <a:headEnd type="none" w="sm" len="sm"/>
                      <a:tailEnd type="none" w="sm" len="sm"/>
                    </a:lnB>
                    <a:solidFill>
                      <a:srgbClr val="F2F2F2"/>
                    </a:solidFill>
                  </a:tcPr>
                </a:tc>
                <a:tc vMerge="1">
                  <a:txBody>
                    <a:bodyPr/>
                    <a:lstStyle/>
                    <a:p>
                      <a:endParaRPr lang="ko-KR"/>
                    </a:p>
                  </a:txBody>
                  <a:tcPr/>
                </a:tc>
                <a:tc vMerge="1">
                  <a:txBody>
                    <a:bodyPr/>
                    <a:lstStyle/>
                    <a:p>
                      <a:endParaRPr lang="ko-KR"/>
                    </a:p>
                  </a:txBody>
                  <a:tcPr/>
                </a:tc>
                <a:extLst>
                  <a:ext uri="{0D108BD9-81ED-4DB2-BD59-A6C34878D82A}">
                    <a16:rowId xmlns:a16="http://schemas.microsoft.com/office/drawing/2014/main" val="10001"/>
                  </a:ext>
                </a:extLst>
              </a:tr>
              <a:tr h="179150">
                <a:tc>
                  <a:txBody>
                    <a:bodyPr/>
                    <a:lstStyle/>
                    <a:p>
                      <a:pPr marL="0" marR="0" lvl="0" indent="0" algn="ctr" rtl="0">
                        <a:lnSpc>
                          <a:spcPct val="70000"/>
                        </a:lnSpc>
                        <a:spcBef>
                          <a:spcPts val="0"/>
                        </a:spcBef>
                        <a:spcAft>
                          <a:spcPts val="0"/>
                        </a:spcAft>
                        <a:buNone/>
                      </a:pPr>
                      <a:r>
                        <a:rPr lang="ko" sz="800" b="1" u="none" strike="noStrike" cap="none"/>
                        <a:t>현대제철</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5,500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2,900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8,400</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25400" marR="0" lvl="0" indent="-50800" algn="l" rtl="0">
                        <a:lnSpc>
                          <a:spcPct val="130000"/>
                        </a:lnSpc>
                        <a:spcBef>
                          <a:spcPts val="0"/>
                        </a:spcBef>
                        <a:spcAft>
                          <a:spcPts val="0"/>
                        </a:spcAft>
                        <a:buClr>
                          <a:schemeClr val="dk1"/>
                        </a:buClr>
                        <a:buSzPts val="800"/>
                        <a:buFont typeface="Arial"/>
                        <a:buChar char="•"/>
                      </a:pPr>
                      <a:r>
                        <a:rPr lang="ko" sz="800" u="none" strike="noStrike" cap="none">
                          <a:latin typeface="Malgun Gothic"/>
                          <a:ea typeface="Malgun Gothic"/>
                          <a:cs typeface="Malgun Gothic"/>
                          <a:sym typeface="Malgun Gothic"/>
                        </a:rPr>
                        <a:t>  국내 시장 Main Player로써 수입을 통해 국내 단가 상승 억제</a:t>
                      </a:r>
                      <a:endParaRPr sz="800" u="none" strike="noStrike" cap="none">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7F7F7F"/>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79150">
                <a:tc>
                  <a:txBody>
                    <a:bodyPr/>
                    <a:lstStyle/>
                    <a:p>
                      <a:pPr marL="0" marR="0" lvl="0" indent="0" algn="ctr" rtl="0">
                        <a:lnSpc>
                          <a:spcPct val="70000"/>
                        </a:lnSpc>
                        <a:spcBef>
                          <a:spcPts val="0"/>
                        </a:spcBef>
                        <a:spcAft>
                          <a:spcPts val="0"/>
                        </a:spcAft>
                        <a:buClr>
                          <a:schemeClr val="dk1"/>
                        </a:buClr>
                        <a:buSzPts val="800"/>
                        <a:buFont typeface="Malgun Gothic"/>
                        <a:buNone/>
                      </a:pPr>
                      <a:r>
                        <a:rPr lang="ko" sz="800" b="1" u="none" strike="noStrike" cap="none"/>
                        <a:t>동국제강</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2,470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1,040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3,500</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25400" marR="0" lvl="0" indent="-50800" algn="l" rtl="0">
                        <a:lnSpc>
                          <a:spcPct val="130000"/>
                        </a:lnSpc>
                        <a:spcBef>
                          <a:spcPts val="0"/>
                        </a:spcBef>
                        <a:spcAft>
                          <a:spcPts val="0"/>
                        </a:spcAft>
                        <a:buClr>
                          <a:schemeClr val="dk1"/>
                        </a:buClr>
                        <a:buSzPts val="800"/>
                        <a:buFont typeface="Arial"/>
                        <a:buChar char="•"/>
                      </a:pPr>
                      <a:r>
                        <a:rPr lang="ko" sz="800" u="none" strike="noStrike" cap="none">
                          <a:latin typeface="Malgun Gothic"/>
                          <a:ea typeface="Malgun Gothic"/>
                          <a:cs typeface="Malgun Gothic"/>
                          <a:sym typeface="Malgun Gothic"/>
                        </a:rPr>
                        <a:t> 국내시장 구입 2위업체</a:t>
                      </a:r>
                      <a:endParaRPr sz="800" u="none" strike="noStrike" cap="none">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79150">
                <a:tc>
                  <a:txBody>
                    <a:bodyPr/>
                    <a:lstStyle/>
                    <a:p>
                      <a:pPr marL="0" marR="0" lvl="0" indent="0" algn="ctr" rtl="0">
                        <a:lnSpc>
                          <a:spcPct val="70000"/>
                        </a:lnSpc>
                        <a:spcBef>
                          <a:spcPts val="0"/>
                        </a:spcBef>
                        <a:spcAft>
                          <a:spcPts val="0"/>
                        </a:spcAft>
                        <a:buNone/>
                      </a:pPr>
                      <a:r>
                        <a:rPr lang="ko" sz="800" b="1" u="none" strike="noStrike" cap="none"/>
                        <a:t>세아</a:t>
                      </a:r>
                      <a:endParaRPr sz="800" b="1" u="none" strike="noStrike" cap="none"/>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1,854</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509</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2,363</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25400" marR="0" lvl="0" indent="-50800" algn="l" rtl="0">
                        <a:lnSpc>
                          <a:spcPct val="130000"/>
                        </a:lnSpc>
                        <a:spcBef>
                          <a:spcPts val="0"/>
                        </a:spcBef>
                        <a:spcAft>
                          <a:spcPts val="0"/>
                        </a:spcAft>
                        <a:buClr>
                          <a:schemeClr val="dk1"/>
                        </a:buClr>
                        <a:buSzPts val="800"/>
                        <a:buFont typeface="Arial"/>
                        <a:buChar char="•"/>
                      </a:pPr>
                      <a:r>
                        <a:rPr lang="ko" sz="800" u="none" strike="noStrike" cap="none">
                          <a:latin typeface="Malgun Gothic"/>
                          <a:ea typeface="Malgun Gothic"/>
                          <a:cs typeface="Malgun Gothic"/>
                          <a:sym typeface="Malgun Gothic"/>
                        </a:rPr>
                        <a:t> 국내시장 3위 업체이나 고급 등급 구입 활발</a:t>
                      </a:r>
                      <a:endParaRPr sz="1100"/>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79150">
                <a:tc>
                  <a:txBody>
                    <a:bodyPr/>
                    <a:lstStyle/>
                    <a:p>
                      <a:pPr marL="0" marR="0" lvl="0" indent="0" algn="ctr" rtl="0">
                        <a:lnSpc>
                          <a:spcPct val="70000"/>
                        </a:lnSpc>
                        <a:spcBef>
                          <a:spcPts val="0"/>
                        </a:spcBef>
                        <a:spcAft>
                          <a:spcPts val="0"/>
                        </a:spcAft>
                        <a:buClr>
                          <a:schemeClr val="dk1"/>
                        </a:buClr>
                        <a:buSzPts val="800"/>
                        <a:buFont typeface="Malgun Gothic"/>
                        <a:buNone/>
                      </a:pPr>
                      <a:r>
                        <a:rPr lang="ko" sz="800" b="1" u="none" strike="noStrike" cap="none"/>
                        <a:t>포스코</a:t>
                      </a:r>
                      <a:endParaRPr sz="800" b="1" u="none" strike="noStrike" cap="none"/>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1,080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640</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1,720</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25400" marR="0" lvl="0" indent="-50800" algn="l" rtl="0">
                        <a:lnSpc>
                          <a:spcPct val="130000"/>
                        </a:lnSpc>
                        <a:spcBef>
                          <a:spcPts val="0"/>
                        </a:spcBef>
                        <a:spcAft>
                          <a:spcPts val="0"/>
                        </a:spcAft>
                        <a:buClr>
                          <a:schemeClr val="dk1"/>
                        </a:buClr>
                        <a:buSzPts val="800"/>
                        <a:buFont typeface="Arial"/>
                        <a:buChar char="•"/>
                      </a:pPr>
                      <a:r>
                        <a:rPr lang="ko" sz="800" u="none" strike="noStrike" cap="none">
                          <a:latin typeface="Malgun Gothic"/>
                          <a:ea typeface="Malgun Gothic"/>
                          <a:cs typeface="Malgun Gothic"/>
                          <a:sym typeface="Malgun Gothic"/>
                        </a:rPr>
                        <a:t> 고로 투입 철스크랩(생철 압축) 위주 구입</a:t>
                      </a:r>
                      <a:endParaRPr sz="1100"/>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79150">
                <a:tc>
                  <a:txBody>
                    <a:bodyPr/>
                    <a:lstStyle/>
                    <a:p>
                      <a:pPr marL="0" marR="0" lvl="0" indent="0" algn="ctr" rtl="0">
                        <a:lnSpc>
                          <a:spcPct val="70000"/>
                        </a:lnSpc>
                        <a:spcBef>
                          <a:spcPts val="0"/>
                        </a:spcBef>
                        <a:spcAft>
                          <a:spcPts val="0"/>
                        </a:spcAft>
                        <a:buClr>
                          <a:schemeClr val="dk1"/>
                        </a:buClr>
                        <a:buSzPts val="800"/>
                        <a:buFont typeface="Malgun Gothic"/>
                        <a:buNone/>
                      </a:pPr>
                      <a:r>
                        <a:rPr lang="ko" sz="800" b="1" u="none" strike="noStrike" cap="none"/>
                        <a:t>기타</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4,467</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497</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4,964</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7F7F7F"/>
                      </a:solidFill>
                      <a:prstDash val="solid"/>
                      <a:round/>
                      <a:headEnd type="none" w="sm" len="sm"/>
                      <a:tailEnd type="none" w="sm" len="sm"/>
                    </a:lnB>
                  </a:tcPr>
                </a:tc>
                <a:tc>
                  <a:txBody>
                    <a:bodyPr/>
                    <a:lstStyle/>
                    <a:p>
                      <a:pPr marL="25400" marR="0" lvl="0" indent="-50800" algn="l" rtl="0">
                        <a:lnSpc>
                          <a:spcPct val="130000"/>
                        </a:lnSpc>
                        <a:spcBef>
                          <a:spcPts val="0"/>
                        </a:spcBef>
                        <a:spcAft>
                          <a:spcPts val="0"/>
                        </a:spcAft>
                        <a:buClr>
                          <a:schemeClr val="dk1"/>
                        </a:buClr>
                        <a:buSzPts val="800"/>
                        <a:buFont typeface="Arial"/>
                        <a:buChar char="•"/>
                      </a:pPr>
                      <a:r>
                        <a:rPr lang="ko" sz="800" u="none" strike="noStrike" cap="none">
                          <a:latin typeface="Malgun Gothic"/>
                          <a:ea typeface="Malgun Gothic"/>
                          <a:cs typeface="Malgun Gothic"/>
                          <a:sym typeface="Malgun Gothic"/>
                        </a:rPr>
                        <a:t> 한국철강, 대한제강 등 철근생산 중소형 제강사</a:t>
                      </a:r>
                      <a:endParaRPr sz="800" u="none" strike="noStrike" cap="none">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9050" cap="flat" cmpd="sng">
                      <a:solidFill>
                        <a:srgbClr val="7F7F7F"/>
                      </a:solidFill>
                      <a:prstDash val="solid"/>
                      <a:round/>
                      <a:headEnd type="none" w="sm" len="sm"/>
                      <a:tailEnd type="none" w="sm" len="sm"/>
                    </a:lnB>
                  </a:tcPr>
                </a:tc>
                <a:extLst>
                  <a:ext uri="{0D108BD9-81ED-4DB2-BD59-A6C34878D82A}">
                    <a16:rowId xmlns:a16="http://schemas.microsoft.com/office/drawing/2014/main" val="10006"/>
                  </a:ext>
                </a:extLst>
              </a:tr>
              <a:tr h="123200">
                <a:tc>
                  <a:txBody>
                    <a:bodyPr/>
                    <a:lstStyle/>
                    <a:p>
                      <a:pPr marL="0" marR="0" lvl="0" indent="0" algn="ctr" rtl="0">
                        <a:lnSpc>
                          <a:spcPct val="70000"/>
                        </a:lnSpc>
                        <a:spcBef>
                          <a:spcPts val="0"/>
                        </a:spcBef>
                        <a:spcAft>
                          <a:spcPts val="0"/>
                        </a:spcAft>
                        <a:buClr>
                          <a:schemeClr val="dk1"/>
                        </a:buClr>
                        <a:buSzPts val="800"/>
                        <a:buFont typeface="Malgun Gothic"/>
                        <a:buNone/>
                      </a:pPr>
                      <a:r>
                        <a:rPr lang="ko" sz="800" b="1" u="none" strike="noStrike" cap="none"/>
                        <a:t>계</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15,371</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12700" cap="flat" cmpd="sng">
                      <a:solidFill>
                        <a:srgbClr val="D8D8D8"/>
                      </a:solidFill>
                      <a:prstDash val="solid"/>
                      <a:round/>
                      <a:headEnd type="none" w="sm" len="sm"/>
                      <a:tailEnd type="none" w="sm" len="sm"/>
                    </a:lnR>
                    <a:lnT w="19050"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5,586</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12700" cap="flat" cmpd="sng">
                      <a:solidFill>
                        <a:srgbClr val="D8D8D8"/>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b="1" u="none" strike="noStrike" cap="none">
                          <a:solidFill>
                            <a:schemeClr val="dk1"/>
                          </a:solidFill>
                          <a:latin typeface="Malgun Gothic"/>
                          <a:ea typeface="Malgun Gothic"/>
                          <a:cs typeface="Malgun Gothic"/>
                          <a:sym typeface="Malgun Gothic"/>
                        </a:rPr>
                        <a:t>20,947</a:t>
                      </a:r>
                      <a:endParaRPr sz="800" b="1"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19050"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70000"/>
                        </a:lnSpc>
                        <a:spcBef>
                          <a:spcPts val="0"/>
                        </a:spcBef>
                        <a:spcAft>
                          <a:spcPts val="0"/>
                        </a:spcAft>
                        <a:buNone/>
                      </a:pPr>
                      <a:r>
                        <a:rPr lang="ko" sz="800" u="none" strike="noStrike" cap="none">
                          <a:solidFill>
                            <a:schemeClr val="dk1"/>
                          </a:solidFill>
                          <a:latin typeface="Malgun Gothic"/>
                          <a:ea typeface="Malgun Gothic"/>
                          <a:cs typeface="Malgun Gothic"/>
                          <a:sym typeface="Malgun Gothic"/>
                        </a:rPr>
                        <a:t>-</a:t>
                      </a:r>
                      <a:endParaRPr sz="800" u="none" strike="noStrike" cap="none">
                        <a:solidFill>
                          <a:schemeClr val="dk1"/>
                        </a:solidFill>
                        <a:latin typeface="Malgun Gothic"/>
                        <a:ea typeface="Malgun Gothic"/>
                        <a:cs typeface="Malgun Gothic"/>
                        <a:sym typeface="Malgun Gothic"/>
                      </a:endParaRPr>
                    </a:p>
                  </a:txBody>
                  <a:tcPr marL="68600" marR="68600" marT="34300" marB="34300" anchor="ctr">
                    <a:lnL w="9525"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11" name="Google Shape;611;p82"/>
          <p:cNvSpPr txBox="1"/>
          <p:nvPr/>
        </p:nvSpPr>
        <p:spPr>
          <a:xfrm>
            <a:off x="89502" y="33468"/>
            <a:ext cx="3129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철스크랩 시장 소개</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cxnSp>
        <p:nvCxnSpPr>
          <p:cNvPr id="616" name="Google Shape;616;p8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17" name="Google Shape;617;p83"/>
          <p:cNvSpPr txBox="1"/>
          <p:nvPr/>
        </p:nvSpPr>
        <p:spPr>
          <a:xfrm>
            <a:off x="89502" y="33468"/>
            <a:ext cx="3129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철스크랩 시장 소개</a:t>
            </a:r>
            <a:endParaRPr sz="1100"/>
          </a:p>
        </p:txBody>
      </p:sp>
      <p:pic>
        <p:nvPicPr>
          <p:cNvPr id="618" name="Google Shape;618;p83"/>
          <p:cNvPicPr preferRelativeResize="0"/>
          <p:nvPr/>
        </p:nvPicPr>
        <p:blipFill rotWithShape="1">
          <a:blip r:embed="rId3">
            <a:alphaModFix/>
          </a:blip>
          <a:srcRect/>
          <a:stretch/>
        </p:blipFill>
        <p:spPr>
          <a:xfrm>
            <a:off x="4262804" y="1065518"/>
            <a:ext cx="3393831" cy="3913127"/>
          </a:xfrm>
          <a:prstGeom prst="rect">
            <a:avLst/>
          </a:prstGeom>
          <a:noFill/>
          <a:ln>
            <a:noFill/>
          </a:ln>
        </p:spPr>
      </p:pic>
      <p:pic>
        <p:nvPicPr>
          <p:cNvPr id="619" name="Google Shape;619;p83"/>
          <p:cNvPicPr preferRelativeResize="0"/>
          <p:nvPr/>
        </p:nvPicPr>
        <p:blipFill rotWithShape="1">
          <a:blip r:embed="rId4">
            <a:alphaModFix/>
          </a:blip>
          <a:srcRect/>
          <a:stretch/>
        </p:blipFill>
        <p:spPr>
          <a:xfrm>
            <a:off x="357097" y="833071"/>
            <a:ext cx="3606769" cy="4145573"/>
          </a:xfrm>
          <a:prstGeom prst="rect">
            <a:avLst/>
          </a:prstGeom>
          <a:noFill/>
          <a:ln>
            <a:noFill/>
          </a:ln>
        </p:spPr>
      </p:pic>
      <p:sp>
        <p:nvSpPr>
          <p:cNvPr id="620" name="Google Shape;620;p83"/>
          <p:cNvSpPr/>
          <p:nvPr/>
        </p:nvSpPr>
        <p:spPr>
          <a:xfrm>
            <a:off x="956897" y="1292841"/>
            <a:ext cx="826500" cy="263700"/>
          </a:xfrm>
          <a:prstGeom prst="rect">
            <a:avLst/>
          </a:prstGeom>
          <a:noFill/>
          <a:ln w="190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621" name="Google Shape;621;p83"/>
          <p:cNvSpPr/>
          <p:nvPr/>
        </p:nvSpPr>
        <p:spPr>
          <a:xfrm>
            <a:off x="4341935" y="2523762"/>
            <a:ext cx="2101200" cy="263700"/>
          </a:xfrm>
          <a:prstGeom prst="rect">
            <a:avLst/>
          </a:prstGeom>
          <a:noFill/>
          <a:ln w="190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622" name="Google Shape;622;p83"/>
          <p:cNvSpPr/>
          <p:nvPr/>
        </p:nvSpPr>
        <p:spPr>
          <a:xfrm>
            <a:off x="2609850" y="993902"/>
            <a:ext cx="826500" cy="263700"/>
          </a:xfrm>
          <a:prstGeom prst="rect">
            <a:avLst/>
          </a:prstGeom>
          <a:noFill/>
          <a:ln w="1905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p:nvPr/>
        </p:nvSpPr>
        <p:spPr>
          <a:xfrm>
            <a:off x="0" y="297641"/>
            <a:ext cx="75705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직군 </a:t>
            </a:r>
            <a:endParaRPr sz="1800" b="1">
              <a:solidFill>
                <a:srgbClr val="7F7F7F"/>
              </a:solidFill>
              <a:latin typeface="Trebuchet MS"/>
              <a:ea typeface="Trebuchet MS"/>
              <a:cs typeface="Trebuchet MS"/>
              <a:sym typeface="Trebuchet MS"/>
            </a:endParaRPr>
          </a:p>
        </p:txBody>
      </p:sp>
      <p:sp>
        <p:nvSpPr>
          <p:cNvPr id="127" name="Google Shape;127;p21"/>
          <p:cNvSpPr txBox="1"/>
          <p:nvPr/>
        </p:nvSpPr>
        <p:spPr>
          <a:xfrm>
            <a:off x="500634" y="729008"/>
            <a:ext cx="6378000" cy="1577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그러면 저러한 방대한 일은 누가하는가? </a:t>
            </a: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데이터 사이언티스트</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데이터 사이언티스트는 뭐에요?</a:t>
            </a: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  데이터와 관련기술을 사용하여 가치를 창출하는 직업</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  학문/사고간의 융합이 매우 중요</a:t>
            </a: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  통계, 프로그래밍, 수학, 머신/딥러닝  &lt; </a:t>
            </a:r>
            <a:r>
              <a:rPr lang="ko" sz="1400" b="1">
                <a:solidFill>
                  <a:srgbClr val="FF9900"/>
                </a:solidFill>
                <a:latin typeface="Trebuchet MS"/>
                <a:ea typeface="Trebuchet MS"/>
                <a:cs typeface="Trebuchet MS"/>
                <a:sym typeface="Trebuchet MS"/>
              </a:rPr>
              <a:t>호기심, 끊임없는 공부(평생)</a:t>
            </a:r>
            <a:endParaRPr sz="1400" b="1">
              <a:solidFill>
                <a:srgbClr val="FF9900"/>
              </a:solidFill>
              <a:latin typeface="Trebuchet MS"/>
              <a:ea typeface="Trebuchet MS"/>
              <a:cs typeface="Trebuchet MS"/>
              <a:sym typeface="Trebuchet MS"/>
            </a:endParaRPr>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 -  도메인지식 반드시 필요!! → 데이터 이외에 잘하는게 하나 있어야한다.</a:t>
            </a:r>
            <a:endParaRPr sz="1400">
              <a:solidFill>
                <a:schemeClr val="dk1"/>
              </a:solidFill>
              <a:latin typeface="Trebuchet MS"/>
              <a:ea typeface="Trebuchet MS"/>
              <a:cs typeface="Trebuchet MS"/>
              <a:sym typeface="Trebuchet MS"/>
            </a:endParaRPr>
          </a:p>
        </p:txBody>
      </p:sp>
      <p:pic>
        <p:nvPicPr>
          <p:cNvPr id="128" name="Google Shape;128;p21"/>
          <p:cNvPicPr preferRelativeResize="0"/>
          <p:nvPr/>
        </p:nvPicPr>
        <p:blipFill rotWithShape="1">
          <a:blip r:embed="rId3">
            <a:alphaModFix/>
          </a:blip>
          <a:srcRect/>
          <a:stretch/>
        </p:blipFill>
        <p:spPr>
          <a:xfrm>
            <a:off x="638829" y="2368258"/>
            <a:ext cx="5644351" cy="253655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cxnSp>
        <p:nvCxnSpPr>
          <p:cNvPr id="627" name="Google Shape;627;p84"/>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628" name="Google Shape;628;p84"/>
          <p:cNvPicPr preferRelativeResize="0"/>
          <p:nvPr/>
        </p:nvPicPr>
        <p:blipFill rotWithShape="1">
          <a:blip r:embed="rId3">
            <a:alphaModFix/>
          </a:blip>
          <a:srcRect/>
          <a:stretch/>
        </p:blipFill>
        <p:spPr>
          <a:xfrm>
            <a:off x="3110389" y="1101709"/>
            <a:ext cx="2786062" cy="2693194"/>
          </a:xfrm>
          <a:prstGeom prst="rect">
            <a:avLst/>
          </a:prstGeom>
          <a:noFill/>
          <a:ln>
            <a:noFill/>
          </a:ln>
        </p:spPr>
      </p:pic>
      <p:sp>
        <p:nvSpPr>
          <p:cNvPr id="629" name="Google Shape;629;p84"/>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cxnSp>
        <p:nvCxnSpPr>
          <p:cNvPr id="634" name="Google Shape;634;p85"/>
          <p:cNvCxnSpPr/>
          <p:nvPr/>
        </p:nvCxnSpPr>
        <p:spPr>
          <a:xfrm>
            <a:off x="0" y="447008"/>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35" name="Google Shape;635;p85"/>
          <p:cNvSpPr txBox="1"/>
          <p:nvPr/>
        </p:nvSpPr>
        <p:spPr>
          <a:xfrm>
            <a:off x="130230" y="631448"/>
            <a:ext cx="3793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단가 예측 프로세스 소개</a:t>
            </a:r>
            <a:endParaRPr sz="1100"/>
          </a:p>
        </p:txBody>
      </p:sp>
      <p:pic>
        <p:nvPicPr>
          <p:cNvPr id="636" name="Google Shape;636;p85"/>
          <p:cNvPicPr preferRelativeResize="0"/>
          <p:nvPr/>
        </p:nvPicPr>
        <p:blipFill rotWithShape="1">
          <a:blip r:embed="rId3">
            <a:alphaModFix/>
          </a:blip>
          <a:srcRect/>
          <a:stretch/>
        </p:blipFill>
        <p:spPr>
          <a:xfrm>
            <a:off x="130230" y="1005576"/>
            <a:ext cx="5771313" cy="3942439"/>
          </a:xfrm>
          <a:prstGeom prst="rect">
            <a:avLst/>
          </a:prstGeom>
          <a:noFill/>
          <a:ln>
            <a:noFill/>
          </a:ln>
        </p:spPr>
      </p:pic>
      <p:sp>
        <p:nvSpPr>
          <p:cNvPr id="637" name="Google Shape;637;p85"/>
          <p:cNvSpPr txBox="1"/>
          <p:nvPr/>
        </p:nvSpPr>
        <p:spPr>
          <a:xfrm>
            <a:off x="5901542" y="1113588"/>
            <a:ext cx="3132600" cy="4009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b="1">
                <a:solidFill>
                  <a:schemeClr val="dk1"/>
                </a:solidFill>
                <a:latin typeface="Malgun Gothic"/>
                <a:ea typeface="Malgun Gothic"/>
                <a:cs typeface="Malgun Gothic"/>
                <a:sym typeface="Malgun Gothic"/>
              </a:rPr>
              <a:t>전반적인 딥러닝 기반 원재료 단가 예측 프로세스</a:t>
            </a:r>
            <a:endParaRPr sz="11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b="1">
              <a:solidFill>
                <a:srgbClr val="FF0000"/>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a)</a:t>
            </a:r>
            <a:r>
              <a:rPr lang="ko" sz="900" b="1">
                <a:solidFill>
                  <a:srgbClr val="FF0000"/>
                </a:solidFill>
                <a:latin typeface="Malgun Gothic"/>
                <a:ea typeface="Malgun Gothic"/>
                <a:cs typeface="Malgun Gothic"/>
                <a:sym typeface="Malgun Gothic"/>
              </a:rPr>
              <a:t> </a:t>
            </a:r>
            <a:r>
              <a:rPr lang="ko" sz="900">
                <a:solidFill>
                  <a:schemeClr val="dk1"/>
                </a:solidFill>
                <a:latin typeface="Malgun Gothic"/>
                <a:ea typeface="Malgun Gothic"/>
                <a:cs typeface="Malgun Gothic"/>
                <a:sym typeface="Malgun Gothic"/>
              </a:rPr>
              <a:t>신문기사(제목, 내용)을 크롤링하여 수집한다.</a:t>
            </a:r>
            <a:endParaRPr sz="1100"/>
          </a:p>
          <a:p>
            <a:pPr marL="177800" marR="0" lvl="0" indent="-114300" algn="l" rtl="0">
              <a:spcBef>
                <a:spcPts val="0"/>
              </a:spcBef>
              <a:spcAft>
                <a:spcPts val="0"/>
              </a:spcAft>
              <a:buClr>
                <a:schemeClr val="dk1"/>
              </a:buClr>
              <a:buSzPts val="900"/>
              <a:buFont typeface="Malgun Gothic"/>
              <a:buNone/>
            </a:pPr>
            <a:endParaRPr sz="900">
              <a:solidFill>
                <a:schemeClr val="dk1"/>
              </a:solidFill>
              <a:latin typeface="Malgun Gothic"/>
              <a:ea typeface="Malgun Gothic"/>
              <a:cs typeface="Malgun Gothic"/>
              <a:sym typeface="Malgun Gothic"/>
            </a:endParaRPr>
          </a:p>
          <a:p>
            <a:pPr marL="177800" marR="0" lvl="0" indent="-114300" algn="l" rtl="0">
              <a:spcBef>
                <a:spcPts val="0"/>
              </a:spcBef>
              <a:spcAft>
                <a:spcPts val="0"/>
              </a:spcAft>
              <a:buClr>
                <a:schemeClr val="dk1"/>
              </a:buClr>
              <a:buSzPts val="900"/>
              <a:buFont typeface="Malgun Gothic"/>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b)</a:t>
            </a:r>
            <a:r>
              <a:rPr lang="ko" sz="900">
                <a:solidFill>
                  <a:schemeClr val="dk1"/>
                </a:solidFill>
                <a:latin typeface="Malgun Gothic"/>
                <a:ea typeface="Malgun Gothic"/>
                <a:cs typeface="Malgun Gothic"/>
                <a:sym typeface="Malgun Gothic"/>
              </a:rPr>
              <a:t> 정형 데이터를 크롤링하여 전문가가 27개의 feature를 선별한다.</a:t>
            </a:r>
            <a:endParaRPr sz="1100"/>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c)</a:t>
            </a:r>
            <a:r>
              <a:rPr lang="ko" sz="900" b="1">
                <a:solidFill>
                  <a:schemeClr val="dk1"/>
                </a:solidFill>
                <a:latin typeface="Malgun Gothic"/>
                <a:ea typeface="Malgun Gothic"/>
                <a:cs typeface="Malgun Gothic"/>
                <a:sym typeface="Malgun Gothic"/>
              </a:rPr>
              <a:t> </a:t>
            </a:r>
            <a:r>
              <a:rPr lang="ko" sz="900">
                <a:solidFill>
                  <a:schemeClr val="dk1"/>
                </a:solidFill>
                <a:latin typeface="Malgun Gothic"/>
                <a:ea typeface="Malgun Gothic"/>
                <a:cs typeface="Malgun Gothic"/>
                <a:sym typeface="Malgun Gothic"/>
              </a:rPr>
              <a:t>철 스크랩 단가 예측을 위해 a에서 수집한 신문기사를 수작업으로 선별하고,  OKT(Open Korea Text)로 전처리를 진행한다.</a:t>
            </a:r>
            <a:endParaRPr sz="1100"/>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d)</a:t>
            </a:r>
            <a:r>
              <a:rPr lang="ko" sz="900" b="1">
                <a:solidFill>
                  <a:schemeClr val="dk1"/>
                </a:solidFill>
                <a:latin typeface="Malgun Gothic"/>
                <a:ea typeface="Malgun Gothic"/>
                <a:cs typeface="Malgun Gothic"/>
                <a:sym typeface="Malgun Gothic"/>
              </a:rPr>
              <a:t> </a:t>
            </a:r>
            <a:r>
              <a:rPr lang="ko" sz="900">
                <a:solidFill>
                  <a:schemeClr val="dk1"/>
                </a:solidFill>
                <a:latin typeface="Malgun Gothic"/>
                <a:ea typeface="Malgun Gothic"/>
                <a:cs typeface="Malgun Gothic"/>
                <a:sym typeface="Malgun Gothic"/>
              </a:rPr>
              <a:t>딥러닝 모델을 적용해서 예측에 사용할 신문기사를 자동으로 선별한다. c에서 수작업으로 선별한 데이터로 성능 검증을 진행한다.</a:t>
            </a:r>
            <a:endParaRPr sz="1100"/>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e)</a:t>
            </a:r>
            <a:r>
              <a:rPr lang="ko" sz="900" b="1">
                <a:solidFill>
                  <a:schemeClr val="dk1"/>
                </a:solidFill>
                <a:latin typeface="Malgun Gothic"/>
                <a:ea typeface="Malgun Gothic"/>
                <a:cs typeface="Malgun Gothic"/>
                <a:sym typeface="Malgun Gothic"/>
              </a:rPr>
              <a:t> </a:t>
            </a:r>
            <a:r>
              <a:rPr lang="ko" sz="900">
                <a:solidFill>
                  <a:schemeClr val="dk1"/>
                </a:solidFill>
                <a:latin typeface="Malgun Gothic"/>
                <a:ea typeface="Malgun Gothic"/>
                <a:cs typeface="Malgun Gothic"/>
                <a:sym typeface="Malgun Gothic"/>
              </a:rPr>
              <a:t>철 스크랩 단가를 상승, 하락(또는 보합)으로 분류한 뒤 ‘1’, ‘0’ 으로 label을 생성하고, 학습/검증/테스트 데이터를 8:1:1로 나눈다.</a:t>
            </a:r>
            <a:endParaRPr sz="1100"/>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b="1">
                <a:solidFill>
                  <a:srgbClr val="0000CC"/>
                </a:solidFill>
                <a:latin typeface="Malgun Gothic"/>
                <a:ea typeface="Malgun Gothic"/>
                <a:cs typeface="Malgun Gothic"/>
                <a:sym typeface="Malgun Gothic"/>
              </a:rPr>
              <a:t>f)</a:t>
            </a:r>
            <a:r>
              <a:rPr lang="ko" sz="900" b="1">
                <a:solidFill>
                  <a:schemeClr val="dk1"/>
                </a:solidFill>
                <a:latin typeface="Malgun Gothic"/>
                <a:ea typeface="Malgun Gothic"/>
                <a:cs typeface="Malgun Gothic"/>
                <a:sym typeface="Malgun Gothic"/>
              </a:rPr>
              <a:t> </a:t>
            </a:r>
            <a:r>
              <a:rPr lang="ko" sz="900">
                <a:solidFill>
                  <a:schemeClr val="dk1"/>
                </a:solidFill>
                <a:latin typeface="Malgun Gothic"/>
                <a:ea typeface="Malgun Gothic"/>
                <a:cs typeface="Malgun Gothic"/>
                <a:sym typeface="Malgun Gothic"/>
              </a:rPr>
              <a:t>정형, 비정형 데이터를 활용하여 2주, 4주, 6주, 8주 후의 단가를 예측한다.</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p:txBody>
      </p:sp>
      <p:sp>
        <p:nvSpPr>
          <p:cNvPr id="638" name="Google Shape;638;p85"/>
          <p:cNvSpPr/>
          <p:nvPr/>
        </p:nvSpPr>
        <p:spPr>
          <a:xfrm>
            <a:off x="251520" y="1329612"/>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0000CC"/>
              </a:solidFill>
              <a:latin typeface="Malgun Gothic"/>
              <a:ea typeface="Malgun Gothic"/>
              <a:cs typeface="Malgun Gothic"/>
              <a:sym typeface="Malgun Gothic"/>
            </a:endParaRPr>
          </a:p>
        </p:txBody>
      </p:sp>
      <p:sp>
        <p:nvSpPr>
          <p:cNvPr id="639" name="Google Shape;639;p85"/>
          <p:cNvSpPr/>
          <p:nvPr/>
        </p:nvSpPr>
        <p:spPr>
          <a:xfrm>
            <a:off x="3167844" y="1314935"/>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0" name="Google Shape;640;p85"/>
          <p:cNvSpPr/>
          <p:nvPr/>
        </p:nvSpPr>
        <p:spPr>
          <a:xfrm>
            <a:off x="164238" y="2399687"/>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1" name="Google Shape;641;p85"/>
          <p:cNvSpPr/>
          <p:nvPr/>
        </p:nvSpPr>
        <p:spPr>
          <a:xfrm>
            <a:off x="1657410" y="2314016"/>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2" name="Google Shape;642;p85"/>
          <p:cNvSpPr/>
          <p:nvPr/>
        </p:nvSpPr>
        <p:spPr>
          <a:xfrm>
            <a:off x="3100788" y="2400596"/>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3" name="Google Shape;643;p85"/>
          <p:cNvSpPr/>
          <p:nvPr/>
        </p:nvSpPr>
        <p:spPr>
          <a:xfrm>
            <a:off x="4570206" y="2399687"/>
            <a:ext cx="216000" cy="216000"/>
          </a:xfrm>
          <a:prstGeom prst="ellipse">
            <a:avLst/>
          </a:prstGeom>
          <a:noFill/>
          <a:ln w="12700" cap="flat" cmpd="sng">
            <a:solidFill>
              <a:srgbClr val="0000CC"/>
            </a:solidFill>
            <a:prstDash val="dot"/>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4" name="Google Shape;644;p85"/>
          <p:cNvSpPr/>
          <p:nvPr/>
        </p:nvSpPr>
        <p:spPr>
          <a:xfrm>
            <a:off x="7174591" y="1599642"/>
            <a:ext cx="195600" cy="216000"/>
          </a:xfrm>
          <a:prstGeom prst="downArrow">
            <a:avLst>
              <a:gd name="adj1" fmla="val 50000"/>
              <a:gd name="adj2" fmla="val 50000"/>
            </a:avLst>
          </a:prstGeom>
          <a:solidFill>
            <a:srgbClr val="BFBFBF"/>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5" name="Google Shape;645;p85"/>
          <p:cNvSpPr/>
          <p:nvPr/>
        </p:nvSpPr>
        <p:spPr>
          <a:xfrm>
            <a:off x="7174591" y="2085696"/>
            <a:ext cx="195600" cy="216000"/>
          </a:xfrm>
          <a:prstGeom prst="downArrow">
            <a:avLst>
              <a:gd name="adj1" fmla="val 50000"/>
              <a:gd name="adj2" fmla="val 50000"/>
            </a:avLst>
          </a:prstGeom>
          <a:solidFill>
            <a:srgbClr val="BFBFBF"/>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6" name="Google Shape;646;p85"/>
          <p:cNvSpPr/>
          <p:nvPr/>
        </p:nvSpPr>
        <p:spPr>
          <a:xfrm>
            <a:off x="7174591" y="2760771"/>
            <a:ext cx="195600" cy="216000"/>
          </a:xfrm>
          <a:prstGeom prst="downArrow">
            <a:avLst>
              <a:gd name="adj1" fmla="val 50000"/>
              <a:gd name="adj2" fmla="val 50000"/>
            </a:avLst>
          </a:prstGeom>
          <a:solidFill>
            <a:srgbClr val="BFBFBF"/>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7" name="Google Shape;647;p85"/>
          <p:cNvSpPr/>
          <p:nvPr/>
        </p:nvSpPr>
        <p:spPr>
          <a:xfrm>
            <a:off x="7174591" y="3436269"/>
            <a:ext cx="195600" cy="216000"/>
          </a:xfrm>
          <a:prstGeom prst="downArrow">
            <a:avLst>
              <a:gd name="adj1" fmla="val 50000"/>
              <a:gd name="adj2" fmla="val 50000"/>
            </a:avLst>
          </a:prstGeom>
          <a:solidFill>
            <a:srgbClr val="BFBFBF"/>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8" name="Google Shape;648;p85"/>
          <p:cNvSpPr/>
          <p:nvPr/>
        </p:nvSpPr>
        <p:spPr>
          <a:xfrm>
            <a:off x="7174591" y="4111767"/>
            <a:ext cx="195600" cy="216000"/>
          </a:xfrm>
          <a:prstGeom prst="downArrow">
            <a:avLst>
              <a:gd name="adj1" fmla="val 50000"/>
              <a:gd name="adj2" fmla="val 50000"/>
            </a:avLst>
          </a:prstGeom>
          <a:solidFill>
            <a:srgbClr val="BFBFBF"/>
          </a:solidFill>
          <a:ln w="12700"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49" name="Google Shape;649;p85"/>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cxnSp>
        <p:nvCxnSpPr>
          <p:cNvPr id="654" name="Google Shape;654;p86"/>
          <p:cNvCxnSpPr/>
          <p:nvPr/>
        </p:nvCxnSpPr>
        <p:spPr>
          <a:xfrm>
            <a:off x="0" y="504158"/>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55" name="Google Shape;655;p86"/>
          <p:cNvSpPr txBox="1"/>
          <p:nvPr/>
        </p:nvSpPr>
        <p:spPr>
          <a:xfrm>
            <a:off x="130230" y="631448"/>
            <a:ext cx="6817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모델1 : 예측에 사용되는 신문기사 자동 선별 딥러닝 모델</a:t>
            </a:r>
            <a:endParaRPr sz="1100"/>
          </a:p>
        </p:txBody>
      </p:sp>
      <p:sp>
        <p:nvSpPr>
          <p:cNvPr id="656" name="Google Shape;656;p86"/>
          <p:cNvSpPr txBox="1"/>
          <p:nvPr/>
        </p:nvSpPr>
        <p:spPr>
          <a:xfrm>
            <a:off x="4876907" y="1482155"/>
            <a:ext cx="4374300" cy="1593000"/>
          </a:xfrm>
          <a:prstGeom prst="rect">
            <a:avLst/>
          </a:prstGeom>
          <a:noFill/>
          <a:ln>
            <a:noFill/>
          </a:ln>
        </p:spPr>
        <p:txBody>
          <a:bodyPr spcFirstLastPara="1" wrap="square" lIns="68575" tIns="34275" rIns="68575" bIns="34275" anchor="t" anchorCtr="0">
            <a:spAutoFit/>
          </a:bodyPr>
          <a:lstStyle/>
          <a:p>
            <a:pPr marL="177800" marR="0" lvl="0" indent="-171450" algn="l" rtl="0">
              <a:spcBef>
                <a:spcPts val="0"/>
              </a:spcBef>
              <a:spcAft>
                <a:spcPts val="0"/>
              </a:spcAft>
              <a:buClr>
                <a:schemeClr val="dk1"/>
              </a:buClr>
              <a:buSzPts val="900"/>
              <a:buFont typeface="Malgun Gothic"/>
              <a:buAutoNum type="alphaLcParenR"/>
            </a:pPr>
            <a:r>
              <a:rPr lang="ko" sz="900">
                <a:solidFill>
                  <a:schemeClr val="dk1"/>
                </a:solidFill>
                <a:latin typeface="Malgun Gothic"/>
                <a:ea typeface="Malgun Gothic"/>
                <a:cs typeface="Malgun Gothic"/>
                <a:sym typeface="Malgun Gothic"/>
              </a:rPr>
              <a:t>철과 관계없는 금, 은, 구리, 동 등의 원자재 기사 제외</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a:solidFill>
                  <a:schemeClr val="dk1"/>
                </a:solidFill>
                <a:latin typeface="Malgun Gothic"/>
                <a:ea typeface="Malgun Gothic"/>
                <a:cs typeface="Malgun Gothic"/>
                <a:sym typeface="Malgun Gothic"/>
              </a:rPr>
              <a:t>b) 철근, 형강, 열연, 냉연 등과 같은 철강 제품 기사 제외</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a:solidFill>
                  <a:schemeClr val="dk1"/>
                </a:solidFill>
                <a:latin typeface="Malgun Gothic"/>
                <a:ea typeface="Malgun Gothic"/>
                <a:cs typeface="Malgun Gothic"/>
                <a:sym typeface="Malgun Gothic"/>
              </a:rPr>
              <a:t>c) 철 스크랩 실적 분석 기사 제외</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a:solidFill>
                  <a:schemeClr val="dk1"/>
                </a:solidFill>
                <a:latin typeface="Malgun Gothic"/>
                <a:ea typeface="Malgun Gothic"/>
                <a:cs typeface="Malgun Gothic"/>
                <a:sym typeface="Malgun Gothic"/>
              </a:rPr>
              <a:t>d) 12주 이상의 장기간 시황 예측하는 기사 제외</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a:solidFill>
                  <a:schemeClr val="dk1"/>
                </a:solidFill>
                <a:latin typeface="Malgun Gothic"/>
                <a:ea typeface="Malgun Gothic"/>
                <a:cs typeface="Malgun Gothic"/>
                <a:sym typeface="Malgun Gothic"/>
              </a:rPr>
              <a:t>e) 비교적 길이가 긴 신문 기사 내용에만 OKT(Open Korea Text) 형태소  분석을 </a:t>
            </a:r>
            <a:endParaRPr sz="9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900">
                <a:solidFill>
                  <a:schemeClr val="dk1"/>
                </a:solidFill>
                <a:latin typeface="Malgun Gothic"/>
                <a:ea typeface="Malgun Gothic"/>
                <a:cs typeface="Malgun Gothic"/>
                <a:sym typeface="Malgun Gothic"/>
              </a:rPr>
              <a:t>   통하여 주요 동사, 명사, 숫자, 마침표 외의 품사 제외</a:t>
            </a:r>
            <a:endParaRPr sz="1100"/>
          </a:p>
          <a:p>
            <a:pPr marL="0" marR="0" lvl="0" indent="0" algn="l" rtl="0">
              <a:spcBef>
                <a:spcPts val="0"/>
              </a:spcBef>
              <a:spcAft>
                <a:spcPts val="0"/>
              </a:spcAft>
              <a:buNone/>
            </a:pPr>
            <a:endParaRPr sz="900">
              <a:solidFill>
                <a:schemeClr val="dk1"/>
              </a:solidFill>
              <a:latin typeface="Malgun Gothic"/>
              <a:ea typeface="Malgun Gothic"/>
              <a:cs typeface="Malgun Gothic"/>
              <a:sym typeface="Malgun Gothic"/>
            </a:endParaRPr>
          </a:p>
        </p:txBody>
      </p:sp>
      <p:sp>
        <p:nvSpPr>
          <p:cNvPr id="657" name="Google Shape;657;p86"/>
          <p:cNvSpPr txBox="1"/>
          <p:nvPr/>
        </p:nvSpPr>
        <p:spPr>
          <a:xfrm>
            <a:off x="305526" y="1059582"/>
            <a:ext cx="44286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1. 단가 예측에 영향을 못 미치는 기사 제외 - 수작업</a:t>
            </a:r>
            <a:endParaRPr sz="1100"/>
          </a:p>
        </p:txBody>
      </p:sp>
      <p:graphicFrame>
        <p:nvGraphicFramePr>
          <p:cNvPr id="658" name="Google Shape;658;p86"/>
          <p:cNvGraphicFramePr/>
          <p:nvPr/>
        </p:nvGraphicFramePr>
        <p:xfrm>
          <a:off x="467544" y="3731171"/>
          <a:ext cx="3000000" cy="3000000"/>
        </p:xfrm>
        <a:graphic>
          <a:graphicData uri="http://schemas.openxmlformats.org/drawingml/2006/table">
            <a:tbl>
              <a:tblPr firstRow="1" bandRow="1">
                <a:noFill/>
                <a:tableStyleId>{4FD79F50-C166-4E4F-9417-3C3511D1BB09}</a:tableStyleId>
              </a:tblPr>
              <a:tblGrid>
                <a:gridCol w="681275">
                  <a:extLst>
                    <a:ext uri="{9D8B030D-6E8A-4147-A177-3AD203B41FA5}">
                      <a16:colId xmlns:a16="http://schemas.microsoft.com/office/drawing/2014/main" val="20000"/>
                    </a:ext>
                  </a:extLst>
                </a:gridCol>
                <a:gridCol w="655100">
                  <a:extLst>
                    <a:ext uri="{9D8B030D-6E8A-4147-A177-3AD203B41FA5}">
                      <a16:colId xmlns:a16="http://schemas.microsoft.com/office/drawing/2014/main" val="20001"/>
                    </a:ext>
                  </a:extLst>
                </a:gridCol>
              </a:tblGrid>
              <a:tr h="278150">
                <a:tc>
                  <a:txBody>
                    <a:bodyPr/>
                    <a:lstStyle/>
                    <a:p>
                      <a:pPr marL="0" marR="0" lvl="0" indent="0" algn="ctr" rtl="0">
                        <a:spcBef>
                          <a:spcPts val="0"/>
                        </a:spcBef>
                        <a:spcAft>
                          <a:spcPts val="0"/>
                        </a:spcAft>
                        <a:buNone/>
                      </a:pPr>
                      <a:r>
                        <a:rPr lang="ko" sz="900" u="none" strike="noStrike" cap="none"/>
                        <a:t>예측 사용</a:t>
                      </a:r>
                      <a:endParaRPr sz="1100"/>
                    </a:p>
                  </a:txBody>
                  <a:tcPr marL="68600" marR="68600" marT="34300" marB="34300" anchor="ctr">
                    <a:solidFill>
                      <a:srgbClr val="DBDBDB"/>
                    </a:solidFill>
                  </a:tcPr>
                </a:tc>
                <a:tc>
                  <a:txBody>
                    <a:bodyPr/>
                    <a:lstStyle/>
                    <a:p>
                      <a:pPr marL="0" marR="0" lvl="0" indent="0" algn="ctr" rtl="0">
                        <a:spcBef>
                          <a:spcPts val="0"/>
                        </a:spcBef>
                        <a:spcAft>
                          <a:spcPts val="0"/>
                        </a:spcAft>
                        <a:buNone/>
                      </a:pPr>
                      <a:r>
                        <a:rPr lang="ko" sz="900" u="none" strike="noStrike" cap="none"/>
                        <a:t>총계</a:t>
                      </a:r>
                      <a:endParaRPr sz="1100"/>
                    </a:p>
                  </a:txBody>
                  <a:tcPr marL="68600" marR="68600" marT="34300" marB="34300" anchor="ctr">
                    <a:solidFill>
                      <a:srgbClr val="DBDBDB"/>
                    </a:solidFill>
                  </a:tcPr>
                </a:tc>
                <a:extLst>
                  <a:ext uri="{0D108BD9-81ED-4DB2-BD59-A6C34878D82A}">
                    <a16:rowId xmlns:a16="http://schemas.microsoft.com/office/drawing/2014/main" val="10000"/>
                  </a:ext>
                </a:extLst>
              </a:tr>
              <a:tr h="136200">
                <a:tc>
                  <a:txBody>
                    <a:bodyPr/>
                    <a:lstStyle/>
                    <a:p>
                      <a:pPr marL="0" marR="0" lvl="0" indent="0" algn="ctr" rtl="0">
                        <a:spcBef>
                          <a:spcPts val="0"/>
                        </a:spcBef>
                        <a:spcAft>
                          <a:spcPts val="0"/>
                        </a:spcAft>
                        <a:buNone/>
                      </a:pPr>
                      <a:r>
                        <a:rPr lang="ko" sz="700" u="none" strike="noStrike" cap="none"/>
                        <a:t>스틸프라이스</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2,220개</a:t>
                      </a:r>
                      <a:endParaRPr sz="1100"/>
                    </a:p>
                  </a:txBody>
                  <a:tcPr marL="68600" marR="68600" marT="34300" marB="34300" anchor="ctr"/>
                </a:tc>
                <a:extLst>
                  <a:ext uri="{0D108BD9-81ED-4DB2-BD59-A6C34878D82A}">
                    <a16:rowId xmlns:a16="http://schemas.microsoft.com/office/drawing/2014/main" val="10001"/>
                  </a:ext>
                </a:extLst>
              </a:tr>
              <a:tr h="115625">
                <a:tc>
                  <a:txBody>
                    <a:bodyPr/>
                    <a:lstStyle/>
                    <a:p>
                      <a:pPr marL="0" marR="0" lvl="0" indent="0" algn="ctr" rtl="0">
                        <a:spcBef>
                          <a:spcPts val="0"/>
                        </a:spcBef>
                        <a:spcAft>
                          <a:spcPts val="0"/>
                        </a:spcAft>
                        <a:buNone/>
                      </a:pPr>
                      <a:r>
                        <a:rPr lang="ko" sz="700" u="none" strike="noStrike" cap="none"/>
                        <a:t>스크랩워치</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3,897개</a:t>
                      </a:r>
                      <a:endParaRPr sz="1100"/>
                    </a:p>
                  </a:txBody>
                  <a:tcPr marL="68600" marR="68600" marT="34300" marB="34300" anchor="ctr"/>
                </a:tc>
                <a:extLst>
                  <a:ext uri="{0D108BD9-81ED-4DB2-BD59-A6C34878D82A}">
                    <a16:rowId xmlns:a16="http://schemas.microsoft.com/office/drawing/2014/main" val="10002"/>
                  </a:ext>
                </a:extLst>
              </a:tr>
              <a:tr h="126800">
                <a:tc>
                  <a:txBody>
                    <a:bodyPr/>
                    <a:lstStyle/>
                    <a:p>
                      <a:pPr marL="0" marR="0" lvl="0" indent="0" algn="ctr" rtl="0">
                        <a:spcBef>
                          <a:spcPts val="0"/>
                        </a:spcBef>
                        <a:spcAft>
                          <a:spcPts val="0"/>
                        </a:spcAft>
                        <a:buNone/>
                      </a:pPr>
                      <a:r>
                        <a:rPr lang="ko" sz="700" u="none" strike="noStrike" cap="none"/>
                        <a:t>스틸데일리</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10,503개</a:t>
                      </a:r>
                      <a:endParaRPr sz="1100"/>
                    </a:p>
                  </a:txBody>
                  <a:tcPr marL="68600" marR="68600" marT="34300" marB="34300" anchor="ctr"/>
                </a:tc>
                <a:extLst>
                  <a:ext uri="{0D108BD9-81ED-4DB2-BD59-A6C34878D82A}">
                    <a16:rowId xmlns:a16="http://schemas.microsoft.com/office/drawing/2014/main" val="10003"/>
                  </a:ext>
                </a:extLst>
              </a:tr>
              <a:tr h="150700">
                <a:tc>
                  <a:txBody>
                    <a:bodyPr/>
                    <a:lstStyle/>
                    <a:p>
                      <a:pPr marL="0" marR="0" lvl="0" indent="0" algn="ctr" rtl="0">
                        <a:spcBef>
                          <a:spcPts val="0"/>
                        </a:spcBef>
                        <a:spcAft>
                          <a:spcPts val="0"/>
                        </a:spcAft>
                        <a:buNone/>
                      </a:pPr>
                      <a:r>
                        <a:rPr lang="ko" sz="700" u="none" strike="noStrike" cap="none"/>
                        <a:t>철강금속신문</a:t>
                      </a:r>
                      <a:endParaRPr sz="1100"/>
                    </a:p>
                  </a:txBody>
                  <a:tcPr marL="68600" marR="68600" marT="34300" marB="34300" anchor="ctr"/>
                </a:tc>
                <a:tc>
                  <a:txBody>
                    <a:bodyPr/>
                    <a:lstStyle/>
                    <a:p>
                      <a:pPr marL="0" marR="0" lvl="0" indent="0" algn="ctr" rtl="0">
                        <a:spcBef>
                          <a:spcPts val="0"/>
                        </a:spcBef>
                        <a:spcAft>
                          <a:spcPts val="0"/>
                        </a:spcAft>
                        <a:buNone/>
                      </a:pPr>
                      <a:r>
                        <a:rPr lang="ko" sz="700" u="none" strike="noStrike" cap="none"/>
                        <a:t>5,063개</a:t>
                      </a:r>
                      <a:endParaRPr sz="1100"/>
                    </a:p>
                  </a:txBody>
                  <a:tcPr marL="68600" marR="68600" marT="34300" marB="34300" anchor="ctr"/>
                </a:tc>
                <a:extLst>
                  <a:ext uri="{0D108BD9-81ED-4DB2-BD59-A6C34878D82A}">
                    <a16:rowId xmlns:a16="http://schemas.microsoft.com/office/drawing/2014/main" val="10004"/>
                  </a:ext>
                </a:extLst>
              </a:tr>
              <a:tr h="249175">
                <a:tc>
                  <a:txBody>
                    <a:bodyPr/>
                    <a:lstStyle/>
                    <a:p>
                      <a:pPr marL="0" marR="0" lvl="0" indent="0" algn="ctr" rtl="0">
                        <a:spcBef>
                          <a:spcPts val="0"/>
                        </a:spcBef>
                        <a:spcAft>
                          <a:spcPts val="0"/>
                        </a:spcAft>
                        <a:buNone/>
                      </a:pPr>
                      <a:r>
                        <a:rPr lang="ko" sz="900" u="none" strike="noStrike" cap="none"/>
                        <a:t>합계</a:t>
                      </a:r>
                      <a:endParaRPr sz="1100"/>
                    </a:p>
                  </a:txBody>
                  <a:tcPr marL="68600" marR="68600" marT="34300" marB="34300" anchor="ctr">
                    <a:solidFill>
                      <a:srgbClr val="D8E2F3"/>
                    </a:solidFill>
                  </a:tcPr>
                </a:tc>
                <a:tc>
                  <a:txBody>
                    <a:bodyPr/>
                    <a:lstStyle/>
                    <a:p>
                      <a:pPr marL="0" marR="0" lvl="0" indent="0" algn="ctr" rtl="0">
                        <a:spcBef>
                          <a:spcPts val="0"/>
                        </a:spcBef>
                        <a:spcAft>
                          <a:spcPts val="0"/>
                        </a:spcAft>
                        <a:buNone/>
                      </a:pPr>
                      <a:r>
                        <a:rPr lang="ko" sz="900" b="1" u="none" strike="noStrike" cap="none">
                          <a:solidFill>
                            <a:srgbClr val="0000FF"/>
                          </a:solidFill>
                        </a:rPr>
                        <a:t>21,683개</a:t>
                      </a:r>
                      <a:endParaRPr sz="1100"/>
                    </a:p>
                  </a:txBody>
                  <a:tcPr marL="68600" marR="68600" marT="34300" marB="34300" anchor="ctr">
                    <a:solidFill>
                      <a:srgbClr val="D8E2F3"/>
                    </a:solidFill>
                  </a:tcPr>
                </a:tc>
                <a:extLst>
                  <a:ext uri="{0D108BD9-81ED-4DB2-BD59-A6C34878D82A}">
                    <a16:rowId xmlns:a16="http://schemas.microsoft.com/office/drawing/2014/main" val="10005"/>
                  </a:ext>
                </a:extLst>
              </a:tr>
            </a:tbl>
          </a:graphicData>
        </a:graphic>
      </p:graphicFrame>
      <p:graphicFrame>
        <p:nvGraphicFramePr>
          <p:cNvPr id="659" name="Google Shape;659;p86"/>
          <p:cNvGraphicFramePr/>
          <p:nvPr/>
        </p:nvGraphicFramePr>
        <p:xfrm>
          <a:off x="2754351" y="3727461"/>
          <a:ext cx="3000000" cy="3000000"/>
        </p:xfrm>
        <a:graphic>
          <a:graphicData uri="http://schemas.openxmlformats.org/drawingml/2006/table">
            <a:tbl>
              <a:tblPr firstRow="1" bandRow="1">
                <a:noFill/>
                <a:tableStyleId>{4FD79F50-C166-4E4F-9417-3C3511D1BB09}</a:tableStyleId>
              </a:tblPr>
              <a:tblGrid>
                <a:gridCol w="703900">
                  <a:extLst>
                    <a:ext uri="{9D8B030D-6E8A-4147-A177-3AD203B41FA5}">
                      <a16:colId xmlns:a16="http://schemas.microsoft.com/office/drawing/2014/main" val="20000"/>
                    </a:ext>
                  </a:extLst>
                </a:gridCol>
                <a:gridCol w="655100">
                  <a:extLst>
                    <a:ext uri="{9D8B030D-6E8A-4147-A177-3AD203B41FA5}">
                      <a16:colId xmlns:a16="http://schemas.microsoft.com/office/drawing/2014/main" val="20001"/>
                    </a:ext>
                  </a:extLst>
                </a:gridCol>
              </a:tblGrid>
              <a:tr h="278150">
                <a:tc>
                  <a:txBody>
                    <a:bodyPr/>
                    <a:lstStyle/>
                    <a:p>
                      <a:pPr marL="0" marR="0" lvl="0" indent="0" algn="ctr" rtl="0">
                        <a:spcBef>
                          <a:spcPts val="0"/>
                        </a:spcBef>
                        <a:spcAft>
                          <a:spcPts val="0"/>
                        </a:spcAft>
                        <a:buNone/>
                      </a:pPr>
                      <a:r>
                        <a:rPr lang="ko" sz="900" u="none" strike="noStrike" cap="none"/>
                        <a:t>예측사용X</a:t>
                      </a:r>
                      <a:endParaRPr sz="900" u="none" strike="noStrike" cap="none"/>
                    </a:p>
                  </a:txBody>
                  <a:tcPr marL="68600" marR="68600" marT="34300" marB="34300" anchor="ctr">
                    <a:solidFill>
                      <a:srgbClr val="DBDBDB"/>
                    </a:solidFill>
                  </a:tcPr>
                </a:tc>
                <a:tc>
                  <a:txBody>
                    <a:bodyPr/>
                    <a:lstStyle/>
                    <a:p>
                      <a:pPr marL="0" marR="0" lvl="0" indent="0" algn="ctr" rtl="0">
                        <a:spcBef>
                          <a:spcPts val="0"/>
                        </a:spcBef>
                        <a:spcAft>
                          <a:spcPts val="0"/>
                        </a:spcAft>
                        <a:buNone/>
                      </a:pPr>
                      <a:r>
                        <a:rPr lang="ko" sz="900" u="none" strike="noStrike" cap="none"/>
                        <a:t>총계</a:t>
                      </a:r>
                      <a:endParaRPr sz="1100"/>
                    </a:p>
                  </a:txBody>
                  <a:tcPr marL="68600" marR="68600" marT="34300" marB="34300" anchor="ctr">
                    <a:solidFill>
                      <a:srgbClr val="DBDBDB"/>
                    </a:solidFill>
                  </a:tcPr>
                </a:tc>
                <a:extLst>
                  <a:ext uri="{0D108BD9-81ED-4DB2-BD59-A6C34878D82A}">
                    <a16:rowId xmlns:a16="http://schemas.microsoft.com/office/drawing/2014/main" val="10000"/>
                  </a:ext>
                </a:extLst>
              </a:tr>
              <a:tr h="136200">
                <a:tc>
                  <a:txBody>
                    <a:bodyPr/>
                    <a:lstStyle/>
                    <a:p>
                      <a:pPr marL="0" marR="0" lvl="0" indent="0" algn="ctr" rtl="0">
                        <a:spcBef>
                          <a:spcPts val="0"/>
                        </a:spcBef>
                        <a:spcAft>
                          <a:spcPts val="0"/>
                        </a:spcAft>
                        <a:buNone/>
                      </a:pPr>
                      <a:r>
                        <a:rPr lang="ko" sz="700" u="none" strike="noStrike" cap="none"/>
                        <a:t>스틸프라이스</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4,088개</a:t>
                      </a:r>
                      <a:endParaRPr sz="1100"/>
                    </a:p>
                  </a:txBody>
                  <a:tcPr marL="68600" marR="68600" marT="34300" marB="34300" anchor="ctr"/>
                </a:tc>
                <a:extLst>
                  <a:ext uri="{0D108BD9-81ED-4DB2-BD59-A6C34878D82A}">
                    <a16:rowId xmlns:a16="http://schemas.microsoft.com/office/drawing/2014/main" val="10001"/>
                  </a:ext>
                </a:extLst>
              </a:tr>
              <a:tr h="148925">
                <a:tc>
                  <a:txBody>
                    <a:bodyPr/>
                    <a:lstStyle/>
                    <a:p>
                      <a:pPr marL="0" marR="0" lvl="0" indent="0" algn="ctr" rtl="0">
                        <a:spcBef>
                          <a:spcPts val="0"/>
                        </a:spcBef>
                        <a:spcAft>
                          <a:spcPts val="0"/>
                        </a:spcAft>
                        <a:buNone/>
                      </a:pPr>
                      <a:r>
                        <a:rPr lang="ko" sz="700" u="none" strike="noStrike" cap="none"/>
                        <a:t>스크랩워치</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1,621개</a:t>
                      </a:r>
                      <a:endParaRPr sz="1100"/>
                    </a:p>
                  </a:txBody>
                  <a:tcPr marL="68600" marR="68600" marT="34300" marB="34300" anchor="ctr"/>
                </a:tc>
                <a:extLst>
                  <a:ext uri="{0D108BD9-81ED-4DB2-BD59-A6C34878D82A}">
                    <a16:rowId xmlns:a16="http://schemas.microsoft.com/office/drawing/2014/main" val="10002"/>
                  </a:ext>
                </a:extLst>
              </a:tr>
              <a:tr h="155250">
                <a:tc>
                  <a:txBody>
                    <a:bodyPr/>
                    <a:lstStyle/>
                    <a:p>
                      <a:pPr marL="0" marR="0" lvl="0" indent="0" algn="ctr" rtl="0">
                        <a:spcBef>
                          <a:spcPts val="0"/>
                        </a:spcBef>
                        <a:spcAft>
                          <a:spcPts val="0"/>
                        </a:spcAft>
                        <a:buNone/>
                      </a:pPr>
                      <a:r>
                        <a:rPr lang="ko" sz="700" u="none" strike="noStrike" cap="none"/>
                        <a:t>스틸데일리</a:t>
                      </a:r>
                      <a:endParaRPr sz="700" u="none" strike="noStrike" cap="none"/>
                    </a:p>
                  </a:txBody>
                  <a:tcPr marL="68600" marR="68600" marT="34300" marB="34300" anchor="ctr"/>
                </a:tc>
                <a:tc>
                  <a:txBody>
                    <a:bodyPr/>
                    <a:lstStyle/>
                    <a:p>
                      <a:pPr marL="0" marR="0" lvl="0" indent="0" algn="ctr" rtl="0">
                        <a:spcBef>
                          <a:spcPts val="0"/>
                        </a:spcBef>
                        <a:spcAft>
                          <a:spcPts val="0"/>
                        </a:spcAft>
                        <a:buNone/>
                      </a:pPr>
                      <a:r>
                        <a:rPr lang="ko" sz="700" u="none" strike="noStrike" cap="none"/>
                        <a:t>1,890개</a:t>
                      </a:r>
                      <a:endParaRPr sz="1100"/>
                    </a:p>
                  </a:txBody>
                  <a:tcPr marL="68600" marR="68600" marT="34300" marB="34300" anchor="ctr"/>
                </a:tc>
                <a:extLst>
                  <a:ext uri="{0D108BD9-81ED-4DB2-BD59-A6C34878D82A}">
                    <a16:rowId xmlns:a16="http://schemas.microsoft.com/office/drawing/2014/main" val="10003"/>
                  </a:ext>
                </a:extLst>
              </a:tr>
              <a:tr h="155250">
                <a:tc>
                  <a:txBody>
                    <a:bodyPr/>
                    <a:lstStyle/>
                    <a:p>
                      <a:pPr marL="0" marR="0" lvl="0" indent="0" algn="ctr" rtl="0">
                        <a:spcBef>
                          <a:spcPts val="0"/>
                        </a:spcBef>
                        <a:spcAft>
                          <a:spcPts val="0"/>
                        </a:spcAft>
                        <a:buNone/>
                      </a:pPr>
                      <a:r>
                        <a:rPr lang="ko" sz="700" u="none" strike="noStrike" cap="none"/>
                        <a:t>철강금속신문</a:t>
                      </a:r>
                      <a:endParaRPr sz="1100"/>
                    </a:p>
                  </a:txBody>
                  <a:tcPr marL="68600" marR="68600" marT="34300" marB="34300" anchor="ctr"/>
                </a:tc>
                <a:tc>
                  <a:txBody>
                    <a:bodyPr/>
                    <a:lstStyle/>
                    <a:p>
                      <a:pPr marL="0" marR="0" lvl="0" indent="0" algn="ctr" rtl="0">
                        <a:spcBef>
                          <a:spcPts val="0"/>
                        </a:spcBef>
                        <a:spcAft>
                          <a:spcPts val="0"/>
                        </a:spcAft>
                        <a:buNone/>
                      </a:pPr>
                      <a:r>
                        <a:rPr lang="ko" sz="700" u="none" strike="noStrike" cap="none"/>
                        <a:t>5,378개</a:t>
                      </a:r>
                      <a:endParaRPr sz="1100"/>
                    </a:p>
                  </a:txBody>
                  <a:tcPr marL="68600" marR="68600" marT="34300" marB="34300" anchor="ctr"/>
                </a:tc>
                <a:extLst>
                  <a:ext uri="{0D108BD9-81ED-4DB2-BD59-A6C34878D82A}">
                    <a16:rowId xmlns:a16="http://schemas.microsoft.com/office/drawing/2014/main" val="10004"/>
                  </a:ext>
                </a:extLst>
              </a:tr>
              <a:tr h="249175">
                <a:tc>
                  <a:txBody>
                    <a:bodyPr/>
                    <a:lstStyle/>
                    <a:p>
                      <a:pPr marL="0" marR="0" lvl="0" indent="0" algn="ctr" rtl="0">
                        <a:spcBef>
                          <a:spcPts val="0"/>
                        </a:spcBef>
                        <a:spcAft>
                          <a:spcPts val="0"/>
                        </a:spcAft>
                        <a:buNone/>
                      </a:pPr>
                      <a:r>
                        <a:rPr lang="ko" sz="900" u="none" strike="noStrike" cap="none"/>
                        <a:t>합계</a:t>
                      </a:r>
                      <a:endParaRPr sz="1100"/>
                    </a:p>
                  </a:txBody>
                  <a:tcPr marL="68600" marR="68600" marT="34300" marB="34300" anchor="ctr">
                    <a:solidFill>
                      <a:srgbClr val="D8E2F3"/>
                    </a:solidFill>
                  </a:tcPr>
                </a:tc>
                <a:tc>
                  <a:txBody>
                    <a:bodyPr/>
                    <a:lstStyle/>
                    <a:p>
                      <a:pPr marL="0" marR="0" lvl="0" indent="0" algn="ctr" rtl="0">
                        <a:spcBef>
                          <a:spcPts val="0"/>
                        </a:spcBef>
                        <a:spcAft>
                          <a:spcPts val="0"/>
                        </a:spcAft>
                        <a:buNone/>
                      </a:pPr>
                      <a:r>
                        <a:rPr lang="ko" sz="900" b="1" u="none" strike="noStrike" cap="none"/>
                        <a:t>12,977개</a:t>
                      </a:r>
                      <a:endParaRPr sz="1100"/>
                    </a:p>
                  </a:txBody>
                  <a:tcPr marL="68600" marR="68600" marT="34300" marB="34300" anchor="ctr">
                    <a:solidFill>
                      <a:srgbClr val="D8E2F3"/>
                    </a:solidFill>
                  </a:tcPr>
                </a:tc>
                <a:extLst>
                  <a:ext uri="{0D108BD9-81ED-4DB2-BD59-A6C34878D82A}">
                    <a16:rowId xmlns:a16="http://schemas.microsoft.com/office/drawing/2014/main" val="10005"/>
                  </a:ext>
                </a:extLst>
              </a:tr>
            </a:tbl>
          </a:graphicData>
        </a:graphic>
      </p:graphicFrame>
      <p:sp>
        <p:nvSpPr>
          <p:cNvPr id="660" name="Google Shape;660;p86"/>
          <p:cNvSpPr txBox="1"/>
          <p:nvPr/>
        </p:nvSpPr>
        <p:spPr>
          <a:xfrm>
            <a:off x="453318" y="3485297"/>
            <a:ext cx="1688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b="1">
                <a:solidFill>
                  <a:schemeClr val="dk1"/>
                </a:solidFill>
                <a:latin typeface="Malgun Gothic"/>
                <a:ea typeface="Malgun Gothic"/>
                <a:cs typeface="Malgun Gothic"/>
                <a:sym typeface="Malgun Gothic"/>
              </a:rPr>
              <a:t>예측에 사용되는 기사</a:t>
            </a:r>
            <a:endParaRPr sz="1100"/>
          </a:p>
        </p:txBody>
      </p:sp>
      <p:sp>
        <p:nvSpPr>
          <p:cNvPr id="661" name="Google Shape;661;p86"/>
          <p:cNvSpPr txBox="1"/>
          <p:nvPr/>
        </p:nvSpPr>
        <p:spPr>
          <a:xfrm>
            <a:off x="2735796" y="3471764"/>
            <a:ext cx="17556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b="1">
                <a:solidFill>
                  <a:schemeClr val="dk1"/>
                </a:solidFill>
                <a:latin typeface="Malgun Gothic"/>
                <a:ea typeface="Malgun Gothic"/>
                <a:cs typeface="Malgun Gothic"/>
                <a:sym typeface="Malgun Gothic"/>
              </a:rPr>
              <a:t>예측에 사용되지 않는 기사</a:t>
            </a:r>
            <a:endParaRPr sz="1100"/>
          </a:p>
        </p:txBody>
      </p:sp>
      <p:pic>
        <p:nvPicPr>
          <p:cNvPr id="662" name="Google Shape;662;p86"/>
          <p:cNvPicPr preferRelativeResize="0"/>
          <p:nvPr/>
        </p:nvPicPr>
        <p:blipFill rotWithShape="1">
          <a:blip r:embed="rId3">
            <a:alphaModFix/>
          </a:blip>
          <a:srcRect/>
          <a:stretch/>
        </p:blipFill>
        <p:spPr>
          <a:xfrm>
            <a:off x="298640" y="1396716"/>
            <a:ext cx="4423589" cy="1664964"/>
          </a:xfrm>
          <a:prstGeom prst="rect">
            <a:avLst/>
          </a:prstGeom>
          <a:noFill/>
          <a:ln>
            <a:noFill/>
          </a:ln>
        </p:spPr>
      </p:pic>
      <p:sp>
        <p:nvSpPr>
          <p:cNvPr id="663" name="Google Shape;663;p86"/>
          <p:cNvSpPr/>
          <p:nvPr/>
        </p:nvSpPr>
        <p:spPr>
          <a:xfrm>
            <a:off x="4321493" y="1295650"/>
            <a:ext cx="515700" cy="1845900"/>
          </a:xfrm>
          <a:prstGeom prst="ellipse">
            <a:avLst/>
          </a:prstGeom>
          <a:noFill/>
          <a:ln w="19050"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664" name="Google Shape;664;p86"/>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cxnSp>
        <p:nvCxnSpPr>
          <p:cNvPr id="669" name="Google Shape;669;p87"/>
          <p:cNvCxnSpPr/>
          <p:nvPr/>
        </p:nvCxnSpPr>
        <p:spPr>
          <a:xfrm>
            <a:off x="23418" y="45653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670" name="Google Shape;670;p87"/>
          <p:cNvPicPr preferRelativeResize="0"/>
          <p:nvPr/>
        </p:nvPicPr>
        <p:blipFill rotWithShape="1">
          <a:blip r:embed="rId3">
            <a:alphaModFix/>
          </a:blip>
          <a:srcRect/>
          <a:stretch/>
        </p:blipFill>
        <p:spPr>
          <a:xfrm>
            <a:off x="434247" y="1525420"/>
            <a:ext cx="6373115" cy="2268252"/>
          </a:xfrm>
          <a:prstGeom prst="rect">
            <a:avLst/>
          </a:prstGeom>
          <a:noFill/>
          <a:ln>
            <a:noFill/>
          </a:ln>
        </p:spPr>
      </p:pic>
      <p:sp>
        <p:nvSpPr>
          <p:cNvPr id="671" name="Google Shape;671;p87"/>
          <p:cNvSpPr txBox="1"/>
          <p:nvPr/>
        </p:nvSpPr>
        <p:spPr>
          <a:xfrm>
            <a:off x="249901" y="968543"/>
            <a:ext cx="44286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1. 단가 예측에 영향을 못 미치는 기사 제외 - 수작업</a:t>
            </a:r>
            <a:endParaRPr sz="1100"/>
          </a:p>
        </p:txBody>
      </p:sp>
      <p:sp>
        <p:nvSpPr>
          <p:cNvPr id="672" name="Google Shape;672;p87"/>
          <p:cNvSpPr txBox="1"/>
          <p:nvPr/>
        </p:nvSpPr>
        <p:spPr>
          <a:xfrm>
            <a:off x="311815" y="1232558"/>
            <a:ext cx="7519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dk1"/>
                </a:solidFill>
                <a:latin typeface="Malgun Gothic"/>
                <a:ea typeface="Malgun Gothic"/>
                <a:cs typeface="Malgun Gothic"/>
                <a:sym typeface="Malgun Gothic"/>
              </a:rPr>
              <a:t>사람이 구분자로 하나하나 구분하였던 모델을 딥러닝으로 자동으로 분류 가능할까?</a:t>
            </a:r>
            <a:endParaRPr sz="1400" b="1">
              <a:solidFill>
                <a:schemeClr val="dk1"/>
              </a:solidFill>
              <a:latin typeface="Malgun Gothic"/>
              <a:ea typeface="Malgun Gothic"/>
              <a:cs typeface="Malgun Gothic"/>
              <a:sym typeface="Malgun Gothic"/>
            </a:endParaRPr>
          </a:p>
        </p:txBody>
      </p:sp>
      <p:sp>
        <p:nvSpPr>
          <p:cNvPr id="673" name="Google Shape;673;p87"/>
          <p:cNvSpPr/>
          <p:nvPr/>
        </p:nvSpPr>
        <p:spPr>
          <a:xfrm>
            <a:off x="5112060" y="1429473"/>
            <a:ext cx="2160300" cy="2448000"/>
          </a:xfrm>
          <a:prstGeom prst="ellipse">
            <a:avLst/>
          </a:prstGeom>
          <a:noFill/>
          <a:ln w="19050"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674" name="Google Shape;674;p87"/>
          <p:cNvSpPr txBox="1"/>
          <p:nvPr/>
        </p:nvSpPr>
        <p:spPr>
          <a:xfrm>
            <a:off x="130230" y="631448"/>
            <a:ext cx="6817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모델1 : 예측에 사용되는 신문기사 자동 선별 딥러닝 모델</a:t>
            </a:r>
            <a:endParaRPr sz="1100"/>
          </a:p>
        </p:txBody>
      </p:sp>
      <p:grpSp>
        <p:nvGrpSpPr>
          <p:cNvPr id="675" name="Google Shape;675;p87"/>
          <p:cNvGrpSpPr/>
          <p:nvPr/>
        </p:nvGrpSpPr>
        <p:grpSpPr>
          <a:xfrm>
            <a:off x="434297" y="4123015"/>
            <a:ext cx="3942881" cy="342635"/>
            <a:chOff x="989012" y="2869950"/>
            <a:chExt cx="7871593" cy="773616"/>
          </a:xfrm>
        </p:grpSpPr>
        <p:sp>
          <p:nvSpPr>
            <p:cNvPr id="676" name="Google Shape;676;p87"/>
            <p:cNvSpPr/>
            <p:nvPr/>
          </p:nvSpPr>
          <p:spPr>
            <a:xfrm>
              <a:off x="989012" y="2874066"/>
              <a:ext cx="5313900" cy="769500"/>
            </a:xfrm>
            <a:prstGeom prst="rect">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80% </a:t>
              </a:r>
              <a:endParaRPr sz="1100"/>
            </a:p>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(29,065개)</a:t>
              </a:r>
              <a:endParaRPr sz="700">
                <a:solidFill>
                  <a:srgbClr val="3F3F3F"/>
                </a:solidFill>
                <a:latin typeface="Malgun Gothic"/>
                <a:ea typeface="Malgun Gothic"/>
                <a:cs typeface="Malgun Gothic"/>
                <a:sym typeface="Malgun Gothic"/>
              </a:endParaRPr>
            </a:p>
          </p:txBody>
        </p:sp>
        <p:sp>
          <p:nvSpPr>
            <p:cNvPr id="677" name="Google Shape;677;p87"/>
            <p:cNvSpPr/>
            <p:nvPr/>
          </p:nvSpPr>
          <p:spPr>
            <a:xfrm>
              <a:off x="6302883" y="2874066"/>
              <a:ext cx="1276800" cy="769500"/>
            </a:xfrm>
            <a:prstGeom prst="rect">
              <a:avLst/>
            </a:prstGeom>
            <a:solidFill>
              <a:srgbClr val="C4E0B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10%</a:t>
              </a:r>
              <a:endParaRPr sz="1100"/>
            </a:p>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(3,633개)</a:t>
              </a:r>
              <a:endParaRPr sz="1100"/>
            </a:p>
          </p:txBody>
        </p:sp>
        <p:sp>
          <p:nvSpPr>
            <p:cNvPr id="678" name="Google Shape;678;p87"/>
            <p:cNvSpPr/>
            <p:nvPr/>
          </p:nvSpPr>
          <p:spPr>
            <a:xfrm>
              <a:off x="7583805" y="2869950"/>
              <a:ext cx="1276800" cy="769500"/>
            </a:xfrm>
            <a:prstGeom prst="rect">
              <a:avLst/>
            </a:prstGeom>
            <a:solidFill>
              <a:srgbClr val="F7CAAC"/>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10%</a:t>
              </a:r>
              <a:endParaRPr sz="1100"/>
            </a:p>
            <a:p>
              <a:pPr marL="0" marR="0" lvl="0" indent="0" algn="ctr" rtl="0">
                <a:lnSpc>
                  <a:spcPct val="150000"/>
                </a:lnSpc>
                <a:spcBef>
                  <a:spcPts val="0"/>
                </a:spcBef>
                <a:spcAft>
                  <a:spcPts val="0"/>
                </a:spcAft>
                <a:buNone/>
              </a:pPr>
              <a:r>
                <a:rPr lang="ko" sz="700">
                  <a:solidFill>
                    <a:srgbClr val="3F3F3F"/>
                  </a:solidFill>
                  <a:latin typeface="Malgun Gothic"/>
                  <a:ea typeface="Malgun Gothic"/>
                  <a:cs typeface="Malgun Gothic"/>
                  <a:sym typeface="Malgun Gothic"/>
                </a:rPr>
                <a:t>(3,633개)</a:t>
              </a:r>
              <a:endParaRPr sz="700">
                <a:solidFill>
                  <a:srgbClr val="3F3F3F"/>
                </a:solidFill>
                <a:latin typeface="Malgun Gothic"/>
                <a:ea typeface="Malgun Gothic"/>
                <a:cs typeface="Malgun Gothic"/>
                <a:sym typeface="Malgun Gothic"/>
              </a:endParaRPr>
            </a:p>
          </p:txBody>
        </p:sp>
      </p:grpSp>
      <p:sp>
        <p:nvSpPr>
          <p:cNvPr id="679" name="Google Shape;679;p87"/>
          <p:cNvSpPr txBox="1"/>
          <p:nvPr/>
        </p:nvSpPr>
        <p:spPr>
          <a:xfrm>
            <a:off x="410084" y="3916677"/>
            <a:ext cx="10374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Shuffle=True</a:t>
            </a:r>
            <a:endParaRPr sz="1100"/>
          </a:p>
        </p:txBody>
      </p:sp>
      <p:sp>
        <p:nvSpPr>
          <p:cNvPr id="680" name="Google Shape;680;p87"/>
          <p:cNvSpPr txBox="1"/>
          <p:nvPr/>
        </p:nvSpPr>
        <p:spPr>
          <a:xfrm>
            <a:off x="1484747" y="4463804"/>
            <a:ext cx="6900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&lt;Train&gt;</a:t>
            </a:r>
            <a:endParaRPr sz="900" b="1">
              <a:solidFill>
                <a:schemeClr val="dk1"/>
              </a:solidFill>
              <a:latin typeface="Malgun Gothic"/>
              <a:ea typeface="Malgun Gothic"/>
              <a:cs typeface="Malgun Gothic"/>
              <a:sym typeface="Malgun Gothic"/>
            </a:endParaRPr>
          </a:p>
        </p:txBody>
      </p:sp>
      <p:sp>
        <p:nvSpPr>
          <p:cNvPr id="681" name="Google Shape;681;p87"/>
          <p:cNvSpPr txBox="1"/>
          <p:nvPr/>
        </p:nvSpPr>
        <p:spPr>
          <a:xfrm>
            <a:off x="3000968" y="4463804"/>
            <a:ext cx="963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&lt;Validation&gt;</a:t>
            </a:r>
            <a:endParaRPr sz="900" b="1">
              <a:solidFill>
                <a:schemeClr val="dk1"/>
              </a:solidFill>
              <a:latin typeface="Malgun Gothic"/>
              <a:ea typeface="Malgun Gothic"/>
              <a:cs typeface="Malgun Gothic"/>
              <a:sym typeface="Malgun Gothic"/>
            </a:endParaRPr>
          </a:p>
        </p:txBody>
      </p:sp>
      <p:sp>
        <p:nvSpPr>
          <p:cNvPr id="682" name="Google Shape;682;p87"/>
          <p:cNvSpPr txBox="1"/>
          <p:nvPr/>
        </p:nvSpPr>
        <p:spPr>
          <a:xfrm>
            <a:off x="3842139" y="4463804"/>
            <a:ext cx="6144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&lt;Test&gt;</a:t>
            </a:r>
            <a:endParaRPr sz="900" b="1">
              <a:solidFill>
                <a:schemeClr val="dk1"/>
              </a:solidFill>
              <a:latin typeface="Malgun Gothic"/>
              <a:ea typeface="Malgun Gothic"/>
              <a:cs typeface="Malgun Gothic"/>
              <a:sym typeface="Malgun Gothic"/>
            </a:endParaRPr>
          </a:p>
        </p:txBody>
      </p:sp>
      <p:graphicFrame>
        <p:nvGraphicFramePr>
          <p:cNvPr id="683" name="Google Shape;683;p87"/>
          <p:cNvGraphicFramePr/>
          <p:nvPr/>
        </p:nvGraphicFramePr>
        <p:xfrm>
          <a:off x="5294888" y="3916677"/>
          <a:ext cx="3000000" cy="3000000"/>
        </p:xfrm>
        <a:graphic>
          <a:graphicData uri="http://schemas.openxmlformats.org/drawingml/2006/table">
            <a:tbl>
              <a:tblPr firstRow="1" firstCol="1" bandRow="1">
                <a:noFill/>
                <a:tableStyleId>{BCB481E5-B3A2-49B3-A21D-85E3574AEC8A}</a:tableStyleId>
              </a:tblPr>
              <a:tblGrid>
                <a:gridCol w="892900">
                  <a:extLst>
                    <a:ext uri="{9D8B030D-6E8A-4147-A177-3AD203B41FA5}">
                      <a16:colId xmlns:a16="http://schemas.microsoft.com/office/drawing/2014/main" val="20000"/>
                    </a:ext>
                  </a:extLst>
                </a:gridCol>
                <a:gridCol w="1019750">
                  <a:extLst>
                    <a:ext uri="{9D8B030D-6E8A-4147-A177-3AD203B41FA5}">
                      <a16:colId xmlns:a16="http://schemas.microsoft.com/office/drawing/2014/main" val="20001"/>
                    </a:ext>
                  </a:extLst>
                </a:gridCol>
                <a:gridCol w="1084075">
                  <a:extLst>
                    <a:ext uri="{9D8B030D-6E8A-4147-A177-3AD203B41FA5}">
                      <a16:colId xmlns:a16="http://schemas.microsoft.com/office/drawing/2014/main" val="20002"/>
                    </a:ext>
                  </a:extLst>
                </a:gridCol>
              </a:tblGrid>
              <a:tr h="266350">
                <a:tc>
                  <a:txBody>
                    <a:bodyPr/>
                    <a:lstStyle/>
                    <a:p>
                      <a:pPr marL="0" marR="0" lvl="0" indent="0" algn="ctr" rtl="0">
                        <a:spcBef>
                          <a:spcPts val="0"/>
                        </a:spcBef>
                        <a:spcAft>
                          <a:spcPts val="0"/>
                        </a:spcAft>
                        <a:buNone/>
                      </a:pPr>
                      <a:r>
                        <a:rPr lang="ko" sz="1100" u="none" strike="noStrike" cap="none"/>
                        <a:t> </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딥러닝 사용X</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딥러닝 사용O</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0"/>
                  </a:ext>
                </a:extLst>
              </a:tr>
              <a:tr h="266350">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사람 사용X</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1,235 개</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110개</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1"/>
                  </a:ext>
                </a:extLst>
              </a:tr>
              <a:tr h="266350">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사람 사용O</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75개</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2,213개</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2"/>
                  </a:ext>
                </a:extLst>
              </a:tr>
            </a:tbl>
          </a:graphicData>
        </a:graphic>
      </p:graphicFrame>
      <p:sp>
        <p:nvSpPr>
          <p:cNvPr id="684" name="Google Shape;684;p87"/>
          <p:cNvSpPr txBox="1"/>
          <p:nvPr/>
        </p:nvSpPr>
        <p:spPr>
          <a:xfrm>
            <a:off x="5300037" y="4751085"/>
            <a:ext cx="3867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정확도 </a:t>
            </a:r>
            <a:r>
              <a:rPr lang="ko" sz="1100" b="1">
                <a:solidFill>
                  <a:srgbClr val="0000CC"/>
                </a:solidFill>
                <a:latin typeface="Malgun Gothic"/>
                <a:ea typeface="Malgun Gothic"/>
                <a:cs typeface="Malgun Gothic"/>
                <a:sym typeface="Malgun Gothic"/>
              </a:rPr>
              <a:t>95%</a:t>
            </a:r>
            <a:endParaRPr sz="1100"/>
          </a:p>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  (1,235+2,213) / (1,235+110+75+2,213)</a:t>
            </a:r>
            <a:endParaRPr sz="1100">
              <a:solidFill>
                <a:schemeClr val="dk1"/>
              </a:solidFill>
              <a:latin typeface="Malgun Gothic"/>
              <a:ea typeface="Malgun Gothic"/>
              <a:cs typeface="Malgun Gothic"/>
              <a:sym typeface="Malgun Gothic"/>
            </a:endParaRPr>
          </a:p>
        </p:txBody>
      </p:sp>
      <p:sp>
        <p:nvSpPr>
          <p:cNvPr id="685" name="Google Shape;685;p87"/>
          <p:cNvSpPr/>
          <p:nvPr/>
        </p:nvSpPr>
        <p:spPr>
          <a:xfrm>
            <a:off x="4572000" y="4191930"/>
            <a:ext cx="540000" cy="375900"/>
          </a:xfrm>
          <a:prstGeom prst="rightArrow">
            <a:avLst>
              <a:gd name="adj1" fmla="val 50000"/>
              <a:gd name="adj2" fmla="val 50000"/>
            </a:avLst>
          </a:prstGeom>
          <a:solidFill>
            <a:srgbClr val="C9C9C9"/>
          </a:solidFill>
          <a:ln w="12700" cap="flat" cmpd="sng">
            <a:solidFill>
              <a:srgbClr val="C9C9C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686" name="Google Shape;686;p87"/>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cxnSp>
        <p:nvCxnSpPr>
          <p:cNvPr id="691" name="Google Shape;691;p88"/>
          <p:cNvCxnSpPr/>
          <p:nvPr/>
        </p:nvCxnSpPr>
        <p:spPr>
          <a:xfrm>
            <a:off x="0" y="45653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692" name="Google Shape;692;p88"/>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
        <p:nvSpPr>
          <p:cNvPr id="693" name="Google Shape;693;p88"/>
          <p:cNvSpPr txBox="1"/>
          <p:nvPr/>
        </p:nvSpPr>
        <p:spPr>
          <a:xfrm>
            <a:off x="130230" y="631448"/>
            <a:ext cx="6817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모델1 : 예측에 사용되는 신문기사 자동 선별 딥러닝 모델</a:t>
            </a:r>
            <a:endParaRPr sz="1100"/>
          </a:p>
        </p:txBody>
      </p:sp>
      <p:pic>
        <p:nvPicPr>
          <p:cNvPr id="694" name="Google Shape;694;p88"/>
          <p:cNvPicPr preferRelativeResize="0"/>
          <p:nvPr/>
        </p:nvPicPr>
        <p:blipFill rotWithShape="1">
          <a:blip r:embed="rId3">
            <a:alphaModFix/>
          </a:blip>
          <a:srcRect/>
          <a:stretch/>
        </p:blipFill>
        <p:spPr>
          <a:xfrm>
            <a:off x="389640" y="3457397"/>
            <a:ext cx="5405302" cy="1655445"/>
          </a:xfrm>
          <a:prstGeom prst="rect">
            <a:avLst/>
          </a:prstGeom>
          <a:noFill/>
          <a:ln>
            <a:noFill/>
          </a:ln>
        </p:spPr>
      </p:pic>
      <p:pic>
        <p:nvPicPr>
          <p:cNvPr id="695" name="Google Shape;695;p88"/>
          <p:cNvPicPr preferRelativeResize="0"/>
          <p:nvPr/>
        </p:nvPicPr>
        <p:blipFill rotWithShape="1">
          <a:blip r:embed="rId4">
            <a:alphaModFix/>
          </a:blip>
          <a:srcRect/>
          <a:stretch/>
        </p:blipFill>
        <p:spPr>
          <a:xfrm>
            <a:off x="408835" y="1337430"/>
            <a:ext cx="5346593" cy="1666665"/>
          </a:xfrm>
          <a:prstGeom prst="rect">
            <a:avLst/>
          </a:prstGeom>
          <a:noFill/>
          <a:ln>
            <a:noFill/>
          </a:ln>
        </p:spPr>
      </p:pic>
      <p:sp>
        <p:nvSpPr>
          <p:cNvPr id="696" name="Google Shape;696;p88"/>
          <p:cNvSpPr txBox="1"/>
          <p:nvPr/>
        </p:nvSpPr>
        <p:spPr>
          <a:xfrm>
            <a:off x="385033" y="1095446"/>
            <a:ext cx="65346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사람은 예측에 이 신문기사를  사용하자, 딥러닝은 사용하지 말자 </a:t>
            </a:r>
            <a:endParaRPr sz="1100"/>
          </a:p>
        </p:txBody>
      </p:sp>
      <p:sp>
        <p:nvSpPr>
          <p:cNvPr id="697" name="Google Shape;697;p88"/>
          <p:cNvSpPr txBox="1"/>
          <p:nvPr/>
        </p:nvSpPr>
        <p:spPr>
          <a:xfrm>
            <a:off x="350125" y="3203441"/>
            <a:ext cx="65346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a:solidFill>
                  <a:schemeClr val="dk1"/>
                </a:solidFill>
                <a:latin typeface="Malgun Gothic"/>
                <a:ea typeface="Malgun Gothic"/>
                <a:cs typeface="Malgun Gothic"/>
                <a:sym typeface="Malgun Gothic"/>
              </a:rPr>
              <a:t>사람은 예측에 이 신문기사를  사용하지 말자, 딥러닝은 사용하자 </a:t>
            </a:r>
            <a:endParaRPr sz="1100"/>
          </a:p>
        </p:txBody>
      </p:sp>
      <p:graphicFrame>
        <p:nvGraphicFramePr>
          <p:cNvPr id="698" name="Google Shape;698;p88"/>
          <p:cNvGraphicFramePr/>
          <p:nvPr/>
        </p:nvGraphicFramePr>
        <p:xfrm>
          <a:off x="6084168" y="2571750"/>
          <a:ext cx="3000000" cy="3000000"/>
        </p:xfrm>
        <a:graphic>
          <a:graphicData uri="http://schemas.openxmlformats.org/drawingml/2006/table">
            <a:tbl>
              <a:tblPr firstRow="1" firstCol="1" bandRow="1">
                <a:noFill/>
                <a:tableStyleId>{BCB481E5-B3A2-49B3-A21D-85E3574AEC8A}</a:tableStyleId>
              </a:tblPr>
              <a:tblGrid>
                <a:gridCol w="892900">
                  <a:extLst>
                    <a:ext uri="{9D8B030D-6E8A-4147-A177-3AD203B41FA5}">
                      <a16:colId xmlns:a16="http://schemas.microsoft.com/office/drawing/2014/main" val="20000"/>
                    </a:ext>
                  </a:extLst>
                </a:gridCol>
                <a:gridCol w="1019750">
                  <a:extLst>
                    <a:ext uri="{9D8B030D-6E8A-4147-A177-3AD203B41FA5}">
                      <a16:colId xmlns:a16="http://schemas.microsoft.com/office/drawing/2014/main" val="20001"/>
                    </a:ext>
                  </a:extLst>
                </a:gridCol>
                <a:gridCol w="1084075">
                  <a:extLst>
                    <a:ext uri="{9D8B030D-6E8A-4147-A177-3AD203B41FA5}">
                      <a16:colId xmlns:a16="http://schemas.microsoft.com/office/drawing/2014/main" val="20002"/>
                    </a:ext>
                  </a:extLst>
                </a:gridCol>
              </a:tblGrid>
              <a:tr h="361725">
                <a:tc>
                  <a:txBody>
                    <a:bodyPr/>
                    <a:lstStyle/>
                    <a:p>
                      <a:pPr marL="0" marR="0" lvl="0" indent="0" algn="ctr" rtl="0">
                        <a:spcBef>
                          <a:spcPts val="0"/>
                        </a:spcBef>
                        <a:spcAft>
                          <a:spcPts val="0"/>
                        </a:spcAft>
                        <a:buNone/>
                      </a:pPr>
                      <a:r>
                        <a:rPr lang="ko" sz="1100" u="none" strike="noStrike" cap="none"/>
                        <a:t> </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딥러닝 사용X</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딥러닝 사용O</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0"/>
                  </a:ext>
                </a:extLst>
              </a:tr>
              <a:tr h="361725">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사람 사용X</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12,505개</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472개</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1"/>
                  </a:ext>
                </a:extLst>
              </a:tr>
              <a:tr h="361725">
                <a:tc>
                  <a:txBody>
                    <a:bodyPr/>
                    <a:lstStyle/>
                    <a:p>
                      <a:pPr marL="0" marR="0" lvl="0" indent="0" algn="ctr" rtl="0">
                        <a:spcBef>
                          <a:spcPts val="0"/>
                        </a:spcBef>
                        <a:spcAft>
                          <a:spcPts val="0"/>
                        </a:spcAft>
                        <a:buNone/>
                      </a:pPr>
                      <a:r>
                        <a:rPr lang="ko" sz="1100" u="none" strike="noStrike" cap="none">
                          <a:latin typeface="Malgun Gothic"/>
                          <a:ea typeface="Malgun Gothic"/>
                          <a:cs typeface="Malgun Gothic"/>
                          <a:sym typeface="Malgun Gothic"/>
                        </a:rPr>
                        <a:t>사람 사용O</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283개</a:t>
                      </a:r>
                      <a:endParaRPr sz="11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1100" u="none" strike="noStrike" cap="none"/>
                        <a:t>21,400개</a:t>
                      </a:r>
                      <a:endParaRPr sz="11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cxnSp>
        <p:nvCxnSpPr>
          <p:cNvPr id="703" name="Google Shape;703;p8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704" name="Google Shape;704;p89"/>
          <p:cNvSpPr txBox="1"/>
          <p:nvPr/>
        </p:nvSpPr>
        <p:spPr>
          <a:xfrm>
            <a:off x="178464" y="794493"/>
            <a:ext cx="6817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모델1 : 예측에 사용되는 신문기사 자동 선별 딥러닝 모델</a:t>
            </a:r>
            <a:endParaRPr sz="1100"/>
          </a:p>
        </p:txBody>
      </p:sp>
      <p:pic>
        <p:nvPicPr>
          <p:cNvPr id="705" name="Google Shape;705;p89" descr="테이블이(가) 표시된 사진&#10;&#10;자동 생성된 설명"/>
          <p:cNvPicPr preferRelativeResize="0"/>
          <p:nvPr/>
        </p:nvPicPr>
        <p:blipFill rotWithShape="1">
          <a:blip r:embed="rId3">
            <a:alphaModFix/>
          </a:blip>
          <a:srcRect/>
          <a:stretch/>
        </p:blipFill>
        <p:spPr>
          <a:xfrm>
            <a:off x="394488" y="1567737"/>
            <a:ext cx="7116092" cy="1782198"/>
          </a:xfrm>
          <a:prstGeom prst="rect">
            <a:avLst/>
          </a:prstGeom>
          <a:noFill/>
          <a:ln>
            <a:noFill/>
          </a:ln>
        </p:spPr>
      </p:pic>
      <p:sp>
        <p:nvSpPr>
          <p:cNvPr id="706" name="Google Shape;706;p89"/>
          <p:cNvSpPr/>
          <p:nvPr/>
        </p:nvSpPr>
        <p:spPr>
          <a:xfrm>
            <a:off x="388818" y="2737011"/>
            <a:ext cx="7116000" cy="558900"/>
          </a:xfrm>
          <a:prstGeom prst="rect">
            <a:avLst/>
          </a:prstGeom>
          <a:noFill/>
          <a:ln w="31750" cap="flat" cmpd="sng">
            <a:solidFill>
              <a:srgbClr val="0000CC"/>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07" name="Google Shape;707;p89"/>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cxnSp>
        <p:nvCxnSpPr>
          <p:cNvPr id="712" name="Google Shape;712;p90"/>
          <p:cNvCxnSpPr/>
          <p:nvPr/>
        </p:nvCxnSpPr>
        <p:spPr>
          <a:xfrm>
            <a:off x="0" y="523208"/>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713" name="Google Shape;713;p90"/>
          <p:cNvSpPr txBox="1"/>
          <p:nvPr/>
        </p:nvSpPr>
        <p:spPr>
          <a:xfrm>
            <a:off x="467544" y="1059582"/>
            <a:ext cx="6564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1. 신문기사 내용의 경우 길이가 길어서 Okt 패키지를 활용하여 동사, 명사 , 숫자만 남기고 조사와 같은 성분들 제거</a:t>
            </a:r>
            <a:endParaRPr sz="1100"/>
          </a:p>
        </p:txBody>
      </p:sp>
      <p:pic>
        <p:nvPicPr>
          <p:cNvPr id="714" name="Google Shape;714;p90"/>
          <p:cNvPicPr preferRelativeResize="0"/>
          <p:nvPr/>
        </p:nvPicPr>
        <p:blipFill rotWithShape="1">
          <a:blip r:embed="rId3">
            <a:alphaModFix/>
          </a:blip>
          <a:srcRect/>
          <a:stretch/>
        </p:blipFill>
        <p:spPr>
          <a:xfrm>
            <a:off x="303709" y="1275236"/>
            <a:ext cx="8009262" cy="635882"/>
          </a:xfrm>
          <a:prstGeom prst="rect">
            <a:avLst/>
          </a:prstGeom>
          <a:noFill/>
          <a:ln>
            <a:noFill/>
          </a:ln>
        </p:spPr>
      </p:pic>
      <p:sp>
        <p:nvSpPr>
          <p:cNvPr id="715" name="Google Shape;715;p90"/>
          <p:cNvSpPr txBox="1"/>
          <p:nvPr/>
        </p:nvSpPr>
        <p:spPr>
          <a:xfrm>
            <a:off x="381514" y="1988023"/>
            <a:ext cx="6564300" cy="330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2. 신문기사 연결을 통한 시황 Feature 추출 → </a:t>
            </a:r>
            <a:r>
              <a:rPr lang="ko" sz="900" b="1" u="sng">
                <a:solidFill>
                  <a:srgbClr val="0000CC"/>
                </a:solidFill>
                <a:latin typeface="Malgun Gothic"/>
                <a:ea typeface="Malgun Gothic"/>
                <a:cs typeface="Malgun Gothic"/>
                <a:sym typeface="Malgun Gothic"/>
              </a:rPr>
              <a:t>하루치의 기사로 그 시장의 분위기를 파악 불가</a:t>
            </a:r>
            <a:endParaRPr sz="900" b="1" u="sng">
              <a:solidFill>
                <a:srgbClr val="0000CC"/>
              </a:solidFill>
              <a:latin typeface="Malgun Gothic"/>
              <a:ea typeface="Malgun Gothic"/>
              <a:cs typeface="Malgun Gothic"/>
              <a:sym typeface="Malgun Gothic"/>
            </a:endParaRPr>
          </a:p>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  - &lt;CLS&gt;는 기사마다의 구분자 , //는 일마다의 구분자</a:t>
            </a:r>
            <a:endParaRPr sz="800" b="1">
              <a:solidFill>
                <a:schemeClr val="dk1"/>
              </a:solidFill>
              <a:latin typeface="Malgun Gothic"/>
              <a:ea typeface="Malgun Gothic"/>
              <a:cs typeface="Malgun Gothic"/>
              <a:sym typeface="Malgun Gothic"/>
            </a:endParaRPr>
          </a:p>
        </p:txBody>
      </p:sp>
      <p:pic>
        <p:nvPicPr>
          <p:cNvPr id="716" name="Google Shape;716;p90"/>
          <p:cNvPicPr preferRelativeResize="0"/>
          <p:nvPr/>
        </p:nvPicPr>
        <p:blipFill rotWithShape="1">
          <a:blip r:embed="rId4">
            <a:alphaModFix/>
          </a:blip>
          <a:srcRect/>
          <a:stretch/>
        </p:blipFill>
        <p:spPr>
          <a:xfrm>
            <a:off x="570657" y="2495140"/>
            <a:ext cx="6733231" cy="1997009"/>
          </a:xfrm>
          <a:prstGeom prst="rect">
            <a:avLst/>
          </a:prstGeom>
          <a:noFill/>
          <a:ln>
            <a:noFill/>
          </a:ln>
        </p:spPr>
      </p:pic>
      <p:sp>
        <p:nvSpPr>
          <p:cNvPr id="717" name="Google Shape;717;p90"/>
          <p:cNvSpPr txBox="1"/>
          <p:nvPr/>
        </p:nvSpPr>
        <p:spPr>
          <a:xfrm>
            <a:off x="514734" y="4563346"/>
            <a:ext cx="79998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예시) 2010-06-29, 06-30, 07-01, 07-02, 07-03, 07-04, 07-05의 신문기사 </a:t>
            </a:r>
            <a:r>
              <a:rPr lang="ko" sz="1100" b="1">
                <a:solidFill>
                  <a:srgbClr val="0000FF"/>
                </a:solidFill>
                <a:latin typeface="Malgun Gothic"/>
                <a:ea typeface="Malgun Gothic"/>
                <a:cs typeface="Malgun Gothic"/>
                <a:sym typeface="Malgun Gothic"/>
              </a:rPr>
              <a:t>7일치를</a:t>
            </a:r>
            <a:r>
              <a:rPr lang="ko" sz="800" b="1">
                <a:solidFill>
                  <a:schemeClr val="dk1"/>
                </a:solidFill>
                <a:latin typeface="Malgun Gothic"/>
                <a:ea typeface="Malgun Gothic"/>
                <a:cs typeface="Malgun Gothic"/>
                <a:sym typeface="Malgun Gothic"/>
              </a:rPr>
              <a:t> 연결하여 07-05일 14/28/42/56일 이후의 단가 등락(상승, 하락)을 예측 실시</a:t>
            </a:r>
            <a:endParaRPr sz="1100"/>
          </a:p>
        </p:txBody>
      </p:sp>
      <p:sp>
        <p:nvSpPr>
          <p:cNvPr id="718" name="Google Shape;718;p90"/>
          <p:cNvSpPr/>
          <p:nvPr/>
        </p:nvSpPr>
        <p:spPr>
          <a:xfrm>
            <a:off x="1501961" y="2574860"/>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19" name="Google Shape;719;p90"/>
          <p:cNvSpPr/>
          <p:nvPr/>
        </p:nvSpPr>
        <p:spPr>
          <a:xfrm>
            <a:off x="2990631" y="2573818"/>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0" name="Google Shape;720;p90"/>
          <p:cNvSpPr/>
          <p:nvPr/>
        </p:nvSpPr>
        <p:spPr>
          <a:xfrm>
            <a:off x="6276403" y="2573818"/>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1" name="Google Shape;721;p90"/>
          <p:cNvSpPr/>
          <p:nvPr/>
        </p:nvSpPr>
        <p:spPr>
          <a:xfrm>
            <a:off x="3212733" y="2578558"/>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2" name="Google Shape;722;p90"/>
          <p:cNvSpPr/>
          <p:nvPr/>
        </p:nvSpPr>
        <p:spPr>
          <a:xfrm>
            <a:off x="4744568" y="2578557"/>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3" name="Google Shape;723;p90"/>
          <p:cNvSpPr/>
          <p:nvPr/>
        </p:nvSpPr>
        <p:spPr>
          <a:xfrm>
            <a:off x="6475436" y="2601374"/>
            <a:ext cx="240900" cy="146400"/>
          </a:xfrm>
          <a:prstGeom prst="ellipse">
            <a:avLst/>
          </a:prstGeom>
          <a:noFill/>
          <a:ln w="15875" cap="flat" cmpd="sng">
            <a:solidFill>
              <a:srgbClr val="FF0000"/>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4" name="Google Shape;724;p90"/>
          <p:cNvSpPr/>
          <p:nvPr/>
        </p:nvSpPr>
        <p:spPr>
          <a:xfrm>
            <a:off x="514734" y="2507497"/>
            <a:ext cx="561000" cy="220200"/>
          </a:xfrm>
          <a:prstGeom prst="rect">
            <a:avLst/>
          </a:prstGeom>
          <a:noFill/>
          <a:ln w="15875" cap="flat" cmpd="sng">
            <a:solidFill>
              <a:srgbClr val="0000FF"/>
            </a:solidFill>
            <a:prstDash val="dash"/>
            <a:round/>
            <a:headEnd type="none" w="sm" len="sm"/>
            <a:tailEnd type="none" w="sm" len="sm"/>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None/>
            </a:pPr>
            <a:endParaRPr sz="1500">
              <a:solidFill>
                <a:srgbClr val="3F3F3F"/>
              </a:solidFill>
              <a:latin typeface="Malgun Gothic"/>
              <a:ea typeface="Malgun Gothic"/>
              <a:cs typeface="Malgun Gothic"/>
              <a:sym typeface="Malgun Gothic"/>
            </a:endParaRPr>
          </a:p>
        </p:txBody>
      </p:sp>
      <p:sp>
        <p:nvSpPr>
          <p:cNvPr id="725" name="Google Shape;725;p90"/>
          <p:cNvSpPr txBox="1"/>
          <p:nvPr/>
        </p:nvSpPr>
        <p:spPr>
          <a:xfrm>
            <a:off x="1924860" y="2304817"/>
            <a:ext cx="1109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rgbClr val="FF0000"/>
                </a:solidFill>
                <a:latin typeface="Malgun Gothic"/>
                <a:ea typeface="Malgun Gothic"/>
                <a:cs typeface="Malgun Gothic"/>
                <a:sym typeface="Malgun Gothic"/>
              </a:rPr>
              <a:t>2010-06-30 기사1</a:t>
            </a:r>
            <a:endParaRPr sz="800">
              <a:solidFill>
                <a:srgbClr val="FF0000"/>
              </a:solidFill>
              <a:latin typeface="Malgun Gothic"/>
              <a:ea typeface="Malgun Gothic"/>
              <a:cs typeface="Malgun Gothic"/>
              <a:sym typeface="Malgun Gothic"/>
            </a:endParaRPr>
          </a:p>
        </p:txBody>
      </p:sp>
      <p:sp>
        <p:nvSpPr>
          <p:cNvPr id="726" name="Google Shape;726;p90"/>
          <p:cNvSpPr txBox="1"/>
          <p:nvPr/>
        </p:nvSpPr>
        <p:spPr>
          <a:xfrm>
            <a:off x="3422628" y="2282639"/>
            <a:ext cx="10470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rgbClr val="FF0000"/>
                </a:solidFill>
                <a:latin typeface="Malgun Gothic"/>
                <a:ea typeface="Malgun Gothic"/>
                <a:cs typeface="Malgun Gothic"/>
                <a:sym typeface="Malgun Gothic"/>
              </a:rPr>
              <a:t>2010-07-01 기사1</a:t>
            </a:r>
            <a:endParaRPr sz="800">
              <a:solidFill>
                <a:srgbClr val="FF0000"/>
              </a:solidFill>
              <a:latin typeface="Malgun Gothic"/>
              <a:ea typeface="Malgun Gothic"/>
              <a:cs typeface="Malgun Gothic"/>
              <a:sym typeface="Malgun Gothic"/>
            </a:endParaRPr>
          </a:p>
        </p:txBody>
      </p:sp>
      <p:sp>
        <p:nvSpPr>
          <p:cNvPr id="727" name="Google Shape;727;p90"/>
          <p:cNvSpPr txBox="1"/>
          <p:nvPr/>
        </p:nvSpPr>
        <p:spPr>
          <a:xfrm>
            <a:off x="5227595" y="2281443"/>
            <a:ext cx="10470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a:solidFill>
                  <a:srgbClr val="FF0000"/>
                </a:solidFill>
                <a:latin typeface="Malgun Gothic"/>
                <a:ea typeface="Malgun Gothic"/>
                <a:cs typeface="Malgun Gothic"/>
                <a:sym typeface="Malgun Gothic"/>
              </a:rPr>
              <a:t>2010-07-01 기사2</a:t>
            </a:r>
            <a:endParaRPr sz="800">
              <a:solidFill>
                <a:srgbClr val="FF0000"/>
              </a:solidFill>
              <a:latin typeface="Malgun Gothic"/>
              <a:ea typeface="Malgun Gothic"/>
              <a:cs typeface="Malgun Gothic"/>
              <a:sym typeface="Malgun Gothic"/>
            </a:endParaRPr>
          </a:p>
        </p:txBody>
      </p:sp>
      <p:cxnSp>
        <p:nvCxnSpPr>
          <p:cNvPr id="728" name="Google Shape;728;p90"/>
          <p:cNvCxnSpPr/>
          <p:nvPr/>
        </p:nvCxnSpPr>
        <p:spPr>
          <a:xfrm>
            <a:off x="2255722" y="2453477"/>
            <a:ext cx="0" cy="208500"/>
          </a:xfrm>
          <a:prstGeom prst="straightConnector1">
            <a:avLst/>
          </a:prstGeom>
          <a:noFill/>
          <a:ln w="15875" cap="flat" cmpd="sng">
            <a:solidFill>
              <a:srgbClr val="FF0000"/>
            </a:solidFill>
            <a:prstDash val="solid"/>
            <a:miter lim="800000"/>
            <a:headEnd type="none" w="sm" len="sm"/>
            <a:tailEnd type="triangle" w="med" len="med"/>
          </a:ln>
        </p:spPr>
      </p:cxnSp>
      <p:cxnSp>
        <p:nvCxnSpPr>
          <p:cNvPr id="729" name="Google Shape;729;p90"/>
          <p:cNvCxnSpPr/>
          <p:nvPr/>
        </p:nvCxnSpPr>
        <p:spPr>
          <a:xfrm>
            <a:off x="3850581" y="2409781"/>
            <a:ext cx="0" cy="208500"/>
          </a:xfrm>
          <a:prstGeom prst="straightConnector1">
            <a:avLst/>
          </a:prstGeom>
          <a:noFill/>
          <a:ln w="15875" cap="flat" cmpd="sng">
            <a:solidFill>
              <a:srgbClr val="FF0000"/>
            </a:solidFill>
            <a:prstDash val="solid"/>
            <a:miter lim="800000"/>
            <a:headEnd type="none" w="sm" len="sm"/>
            <a:tailEnd type="triangle" w="med" len="med"/>
          </a:ln>
        </p:spPr>
      </p:cxnSp>
      <p:cxnSp>
        <p:nvCxnSpPr>
          <p:cNvPr id="730" name="Google Shape;730;p90"/>
          <p:cNvCxnSpPr/>
          <p:nvPr/>
        </p:nvCxnSpPr>
        <p:spPr>
          <a:xfrm>
            <a:off x="5650539" y="2397842"/>
            <a:ext cx="0" cy="208500"/>
          </a:xfrm>
          <a:prstGeom prst="straightConnector1">
            <a:avLst/>
          </a:prstGeom>
          <a:noFill/>
          <a:ln w="15875" cap="flat" cmpd="sng">
            <a:solidFill>
              <a:srgbClr val="FF0000"/>
            </a:solidFill>
            <a:prstDash val="solid"/>
            <a:miter lim="800000"/>
            <a:headEnd type="none" w="sm" len="sm"/>
            <a:tailEnd type="triangle" w="med" len="med"/>
          </a:ln>
        </p:spPr>
      </p:cxnSp>
      <p:sp>
        <p:nvSpPr>
          <p:cNvPr id="731" name="Google Shape;731;p90"/>
          <p:cNvSpPr txBox="1"/>
          <p:nvPr/>
        </p:nvSpPr>
        <p:spPr>
          <a:xfrm>
            <a:off x="130230" y="631448"/>
            <a:ext cx="68178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모델2 : 철스크랩 단가 예측 모델</a:t>
            </a:r>
            <a:endParaRPr sz="1100"/>
          </a:p>
        </p:txBody>
      </p:sp>
      <p:sp>
        <p:nvSpPr>
          <p:cNvPr id="732" name="Google Shape;732;p90"/>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cxnSp>
        <p:nvCxnSpPr>
          <p:cNvPr id="737" name="Google Shape;737;p91"/>
          <p:cNvCxnSpPr/>
          <p:nvPr/>
        </p:nvCxnSpPr>
        <p:spPr>
          <a:xfrm>
            <a:off x="0" y="4755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738" name="Google Shape;738;p91"/>
          <p:cNvSpPr/>
          <p:nvPr/>
        </p:nvSpPr>
        <p:spPr>
          <a:xfrm>
            <a:off x="737574" y="1214834"/>
            <a:ext cx="3985500" cy="415500"/>
          </a:xfrm>
          <a:prstGeom prst="rect">
            <a:avLst/>
          </a:prstGeom>
          <a:solidFill>
            <a:srgbClr val="8DA9DB"/>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80% </a:t>
            </a:r>
            <a:endParaRPr sz="1100"/>
          </a:p>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(2,512일)</a:t>
            </a:r>
            <a:endParaRPr sz="800" b="1">
              <a:solidFill>
                <a:srgbClr val="3F3F3F"/>
              </a:solidFill>
              <a:latin typeface="Malgun Gothic"/>
              <a:ea typeface="Malgun Gothic"/>
              <a:cs typeface="Malgun Gothic"/>
              <a:sym typeface="Malgun Gothic"/>
            </a:endParaRPr>
          </a:p>
        </p:txBody>
      </p:sp>
      <p:sp>
        <p:nvSpPr>
          <p:cNvPr id="739" name="Google Shape;739;p91"/>
          <p:cNvSpPr/>
          <p:nvPr/>
        </p:nvSpPr>
        <p:spPr>
          <a:xfrm>
            <a:off x="4722977" y="1225991"/>
            <a:ext cx="957600" cy="393000"/>
          </a:xfrm>
          <a:prstGeom prst="rect">
            <a:avLst/>
          </a:prstGeom>
          <a:solidFill>
            <a:srgbClr val="C4E0B2"/>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10%</a:t>
            </a:r>
            <a:endParaRPr sz="1100"/>
          </a:p>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(314일)</a:t>
            </a:r>
            <a:endParaRPr sz="1100"/>
          </a:p>
        </p:txBody>
      </p:sp>
      <p:sp>
        <p:nvSpPr>
          <p:cNvPr id="740" name="Google Shape;740;p91"/>
          <p:cNvSpPr/>
          <p:nvPr/>
        </p:nvSpPr>
        <p:spPr>
          <a:xfrm>
            <a:off x="5683669" y="1214834"/>
            <a:ext cx="957600" cy="415500"/>
          </a:xfrm>
          <a:prstGeom prst="rect">
            <a:avLst/>
          </a:prstGeom>
          <a:solidFill>
            <a:srgbClr val="F7CAAC"/>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10%</a:t>
            </a:r>
            <a:endParaRPr sz="1100"/>
          </a:p>
          <a:p>
            <a:pPr marL="0" marR="0" lvl="0" indent="0" algn="ctr" rtl="0">
              <a:lnSpc>
                <a:spcPct val="150000"/>
              </a:lnSpc>
              <a:spcBef>
                <a:spcPts val="0"/>
              </a:spcBef>
              <a:spcAft>
                <a:spcPts val="0"/>
              </a:spcAft>
              <a:buNone/>
            </a:pPr>
            <a:r>
              <a:rPr lang="ko" sz="800" b="1">
                <a:solidFill>
                  <a:srgbClr val="3F3F3F"/>
                </a:solidFill>
                <a:latin typeface="Malgun Gothic"/>
                <a:ea typeface="Malgun Gothic"/>
                <a:cs typeface="Malgun Gothic"/>
                <a:sym typeface="Malgun Gothic"/>
              </a:rPr>
              <a:t>(314일)</a:t>
            </a:r>
            <a:endParaRPr sz="800" b="1">
              <a:solidFill>
                <a:srgbClr val="3F3F3F"/>
              </a:solidFill>
              <a:latin typeface="Malgun Gothic"/>
              <a:ea typeface="Malgun Gothic"/>
              <a:cs typeface="Malgun Gothic"/>
              <a:sym typeface="Malgun Gothic"/>
            </a:endParaRPr>
          </a:p>
        </p:txBody>
      </p:sp>
      <p:sp>
        <p:nvSpPr>
          <p:cNvPr id="741" name="Google Shape;741;p91"/>
          <p:cNvSpPr txBox="1"/>
          <p:nvPr/>
        </p:nvSpPr>
        <p:spPr>
          <a:xfrm>
            <a:off x="2448099" y="1563377"/>
            <a:ext cx="7893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&lt;Train&gt;</a:t>
            </a:r>
            <a:endParaRPr sz="800" b="1">
              <a:solidFill>
                <a:schemeClr val="dk1"/>
              </a:solidFill>
              <a:latin typeface="Malgun Gothic"/>
              <a:ea typeface="Malgun Gothic"/>
              <a:cs typeface="Malgun Gothic"/>
              <a:sym typeface="Malgun Gothic"/>
            </a:endParaRPr>
          </a:p>
        </p:txBody>
      </p:sp>
      <p:sp>
        <p:nvSpPr>
          <p:cNvPr id="742" name="Google Shape;742;p91"/>
          <p:cNvSpPr txBox="1"/>
          <p:nvPr/>
        </p:nvSpPr>
        <p:spPr>
          <a:xfrm>
            <a:off x="4824620" y="1572850"/>
            <a:ext cx="12396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&lt;Validation&gt;</a:t>
            </a:r>
            <a:endParaRPr sz="800" b="1">
              <a:solidFill>
                <a:schemeClr val="dk1"/>
              </a:solidFill>
              <a:latin typeface="Malgun Gothic"/>
              <a:ea typeface="Malgun Gothic"/>
              <a:cs typeface="Malgun Gothic"/>
              <a:sym typeface="Malgun Gothic"/>
            </a:endParaRPr>
          </a:p>
        </p:txBody>
      </p:sp>
      <p:sp>
        <p:nvSpPr>
          <p:cNvPr id="743" name="Google Shape;743;p91"/>
          <p:cNvSpPr txBox="1"/>
          <p:nvPr/>
        </p:nvSpPr>
        <p:spPr>
          <a:xfrm>
            <a:off x="5879020" y="1570235"/>
            <a:ext cx="7125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&lt;Test&gt;</a:t>
            </a:r>
            <a:endParaRPr sz="800" b="1">
              <a:solidFill>
                <a:schemeClr val="dk1"/>
              </a:solidFill>
              <a:latin typeface="Malgun Gothic"/>
              <a:ea typeface="Malgun Gothic"/>
              <a:cs typeface="Malgun Gothic"/>
              <a:sym typeface="Malgun Gothic"/>
            </a:endParaRPr>
          </a:p>
        </p:txBody>
      </p:sp>
      <p:sp>
        <p:nvSpPr>
          <p:cNvPr id="744" name="Google Shape;744;p91"/>
          <p:cNvSpPr txBox="1"/>
          <p:nvPr/>
        </p:nvSpPr>
        <p:spPr>
          <a:xfrm>
            <a:off x="743320" y="1060785"/>
            <a:ext cx="10374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900" b="1">
                <a:solidFill>
                  <a:schemeClr val="dk1"/>
                </a:solidFill>
                <a:latin typeface="Malgun Gothic"/>
                <a:ea typeface="Malgun Gothic"/>
                <a:cs typeface="Malgun Gothic"/>
                <a:sym typeface="Malgun Gothic"/>
              </a:rPr>
              <a:t>Shuffle = False</a:t>
            </a:r>
            <a:endParaRPr sz="1100"/>
          </a:p>
        </p:txBody>
      </p:sp>
      <p:pic>
        <p:nvPicPr>
          <p:cNvPr id="745" name="Google Shape;745;p91" descr="테이블이(가) 표시된 사진&#10;&#10;자동 생성된 설명"/>
          <p:cNvPicPr preferRelativeResize="0"/>
          <p:nvPr/>
        </p:nvPicPr>
        <p:blipFill rotWithShape="1">
          <a:blip r:embed="rId3">
            <a:alphaModFix/>
          </a:blip>
          <a:srcRect/>
          <a:stretch/>
        </p:blipFill>
        <p:spPr>
          <a:xfrm>
            <a:off x="197514" y="2084224"/>
            <a:ext cx="5238450" cy="2795280"/>
          </a:xfrm>
          <a:prstGeom prst="rect">
            <a:avLst/>
          </a:prstGeom>
          <a:noFill/>
          <a:ln>
            <a:noFill/>
          </a:ln>
        </p:spPr>
      </p:pic>
      <p:grpSp>
        <p:nvGrpSpPr>
          <p:cNvPr id="746" name="Google Shape;746;p91"/>
          <p:cNvGrpSpPr/>
          <p:nvPr/>
        </p:nvGrpSpPr>
        <p:grpSpPr>
          <a:xfrm>
            <a:off x="5574933" y="2016680"/>
            <a:ext cx="3429171" cy="2930366"/>
            <a:chOff x="7776532" y="2610742"/>
            <a:chExt cx="4572228" cy="3907155"/>
          </a:xfrm>
        </p:grpSpPr>
        <p:pic>
          <p:nvPicPr>
            <p:cNvPr id="747" name="Google Shape;747;p91"/>
            <p:cNvPicPr preferRelativeResize="0"/>
            <p:nvPr/>
          </p:nvPicPr>
          <p:blipFill rotWithShape="1">
            <a:blip r:embed="rId4">
              <a:alphaModFix/>
            </a:blip>
            <a:srcRect/>
            <a:stretch/>
          </p:blipFill>
          <p:spPr>
            <a:xfrm>
              <a:off x="7776532" y="2610742"/>
              <a:ext cx="4572228" cy="3907155"/>
            </a:xfrm>
            <a:prstGeom prst="rect">
              <a:avLst/>
            </a:prstGeom>
            <a:noFill/>
            <a:ln>
              <a:noFill/>
            </a:ln>
          </p:spPr>
        </p:pic>
        <p:grpSp>
          <p:nvGrpSpPr>
            <p:cNvPr id="748" name="Google Shape;748;p91"/>
            <p:cNvGrpSpPr/>
            <p:nvPr/>
          </p:nvGrpSpPr>
          <p:grpSpPr>
            <a:xfrm>
              <a:off x="10848528" y="2852936"/>
              <a:ext cx="1224024" cy="3456300"/>
              <a:chOff x="10848528" y="2852936"/>
              <a:chExt cx="1224024" cy="3456300"/>
            </a:xfrm>
          </p:grpSpPr>
          <p:cxnSp>
            <p:nvCxnSpPr>
              <p:cNvPr id="749" name="Google Shape;749;p91"/>
              <p:cNvCxnSpPr/>
              <p:nvPr/>
            </p:nvCxnSpPr>
            <p:spPr>
              <a:xfrm>
                <a:off x="11064552" y="2852936"/>
                <a:ext cx="1008000" cy="3456300"/>
              </a:xfrm>
              <a:prstGeom prst="straightConnector1">
                <a:avLst/>
              </a:prstGeom>
              <a:noFill/>
              <a:ln w="9525" cap="flat" cmpd="sng">
                <a:solidFill>
                  <a:srgbClr val="FF0000"/>
                </a:solidFill>
                <a:prstDash val="solid"/>
                <a:miter lim="800000"/>
                <a:headEnd type="none" w="sm" len="sm"/>
                <a:tailEnd type="none" w="sm" len="sm"/>
              </a:ln>
            </p:spPr>
          </p:cxnSp>
          <p:cxnSp>
            <p:nvCxnSpPr>
              <p:cNvPr id="750" name="Google Shape;750;p91"/>
              <p:cNvCxnSpPr/>
              <p:nvPr/>
            </p:nvCxnSpPr>
            <p:spPr>
              <a:xfrm rot="10800000" flipH="1">
                <a:off x="10848528" y="2853012"/>
                <a:ext cx="1224000" cy="3384300"/>
              </a:xfrm>
              <a:prstGeom prst="straightConnector1">
                <a:avLst/>
              </a:prstGeom>
              <a:noFill/>
              <a:ln w="9525" cap="flat" cmpd="sng">
                <a:solidFill>
                  <a:srgbClr val="FF0000"/>
                </a:solidFill>
                <a:prstDash val="solid"/>
                <a:miter lim="800000"/>
                <a:headEnd type="none" w="sm" len="sm"/>
                <a:tailEnd type="none" w="sm" len="sm"/>
              </a:ln>
            </p:spPr>
          </p:cxnSp>
        </p:grpSp>
        <p:sp>
          <p:nvSpPr>
            <p:cNvPr id="751" name="Google Shape;751;p91"/>
            <p:cNvSpPr/>
            <p:nvPr/>
          </p:nvSpPr>
          <p:spPr>
            <a:xfrm>
              <a:off x="11205764" y="2780928"/>
              <a:ext cx="648000" cy="360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52" name="Google Shape;752;p91"/>
          <p:cNvSpPr txBox="1"/>
          <p:nvPr/>
        </p:nvSpPr>
        <p:spPr>
          <a:xfrm>
            <a:off x="385244" y="606353"/>
            <a:ext cx="3132600" cy="361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900" b="1">
                <a:solidFill>
                  <a:schemeClr val="dk1"/>
                </a:solidFill>
                <a:latin typeface="Malgun Gothic"/>
                <a:ea typeface="Malgun Gothic"/>
                <a:cs typeface="Malgun Gothic"/>
                <a:sym typeface="Malgun Gothic"/>
              </a:rPr>
              <a:t>■ 신문기사로만 실험</a:t>
            </a:r>
            <a:endParaRPr sz="1100"/>
          </a:p>
        </p:txBody>
      </p:sp>
      <p:sp>
        <p:nvSpPr>
          <p:cNvPr id="753" name="Google Shape;753;p91"/>
          <p:cNvSpPr txBox="1"/>
          <p:nvPr/>
        </p:nvSpPr>
        <p:spPr>
          <a:xfrm>
            <a:off x="5680510" y="1715097"/>
            <a:ext cx="14220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2020.2월 ~ 2021.2월</a:t>
            </a:r>
            <a:endParaRPr sz="1100"/>
          </a:p>
        </p:txBody>
      </p:sp>
      <p:sp>
        <p:nvSpPr>
          <p:cNvPr id="754" name="Google Shape;754;p91"/>
          <p:cNvSpPr txBox="1"/>
          <p:nvPr/>
        </p:nvSpPr>
        <p:spPr>
          <a:xfrm>
            <a:off x="2164505" y="1699702"/>
            <a:ext cx="14220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2011.1월 ~ 2019.1월</a:t>
            </a:r>
            <a:endParaRPr sz="1100"/>
          </a:p>
        </p:txBody>
      </p:sp>
      <p:sp>
        <p:nvSpPr>
          <p:cNvPr id="755" name="Google Shape;755;p91"/>
          <p:cNvSpPr txBox="1"/>
          <p:nvPr/>
        </p:nvSpPr>
        <p:spPr>
          <a:xfrm>
            <a:off x="4582727" y="1713068"/>
            <a:ext cx="14220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1">
                <a:solidFill>
                  <a:schemeClr val="dk1"/>
                </a:solidFill>
                <a:latin typeface="Malgun Gothic"/>
                <a:ea typeface="Malgun Gothic"/>
                <a:cs typeface="Malgun Gothic"/>
                <a:sym typeface="Malgun Gothic"/>
              </a:rPr>
              <a:t>2019.2월 ~ 2020.2월</a:t>
            </a:r>
            <a:endParaRPr sz="1100"/>
          </a:p>
        </p:txBody>
      </p:sp>
      <p:sp>
        <p:nvSpPr>
          <p:cNvPr id="756" name="Google Shape;756;p91"/>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cxnSp>
        <p:nvCxnSpPr>
          <p:cNvPr id="761" name="Google Shape;761;p92"/>
          <p:cNvCxnSpPr/>
          <p:nvPr/>
        </p:nvCxnSpPr>
        <p:spPr>
          <a:xfrm>
            <a:off x="28728" y="466058"/>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762" name="Google Shape;762;p92"/>
          <p:cNvSpPr txBox="1"/>
          <p:nvPr/>
        </p:nvSpPr>
        <p:spPr>
          <a:xfrm>
            <a:off x="130230" y="631448"/>
            <a:ext cx="25923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정형 데이터 구성</a:t>
            </a:r>
            <a:endParaRPr sz="1100"/>
          </a:p>
        </p:txBody>
      </p:sp>
      <p:graphicFrame>
        <p:nvGraphicFramePr>
          <p:cNvPr id="763" name="Google Shape;763;p92"/>
          <p:cNvGraphicFramePr/>
          <p:nvPr/>
        </p:nvGraphicFramePr>
        <p:xfrm>
          <a:off x="413538" y="1113588"/>
          <a:ext cx="3000000" cy="3000000"/>
        </p:xfrm>
        <a:graphic>
          <a:graphicData uri="http://schemas.openxmlformats.org/drawingml/2006/table">
            <a:tbl>
              <a:tblPr firstRow="1" firstCol="1" bandRow="1">
                <a:noFill/>
                <a:tableStyleId>{BCB481E5-B3A2-49B3-A21D-85E3574AEC8A}</a:tableStyleId>
              </a:tblPr>
              <a:tblGrid>
                <a:gridCol w="774375">
                  <a:extLst>
                    <a:ext uri="{9D8B030D-6E8A-4147-A177-3AD203B41FA5}">
                      <a16:colId xmlns:a16="http://schemas.microsoft.com/office/drawing/2014/main" val="20000"/>
                    </a:ext>
                  </a:extLst>
                </a:gridCol>
                <a:gridCol w="2478425">
                  <a:extLst>
                    <a:ext uri="{9D8B030D-6E8A-4147-A177-3AD203B41FA5}">
                      <a16:colId xmlns:a16="http://schemas.microsoft.com/office/drawing/2014/main" val="20001"/>
                    </a:ext>
                  </a:extLst>
                </a:gridCol>
                <a:gridCol w="934400">
                  <a:extLst>
                    <a:ext uri="{9D8B030D-6E8A-4147-A177-3AD203B41FA5}">
                      <a16:colId xmlns:a16="http://schemas.microsoft.com/office/drawing/2014/main" val="20002"/>
                    </a:ext>
                  </a:extLst>
                </a:gridCol>
              </a:tblGrid>
              <a:tr h="292775">
                <a:tc>
                  <a:txBody>
                    <a:bodyPr/>
                    <a:lstStyle/>
                    <a:p>
                      <a:pPr marL="0" marR="0" lvl="0" indent="0" algn="ctr" rtl="0">
                        <a:spcBef>
                          <a:spcPts val="0"/>
                        </a:spcBef>
                        <a:spcAft>
                          <a:spcPts val="0"/>
                        </a:spcAft>
                        <a:buNone/>
                      </a:pPr>
                      <a:r>
                        <a:rPr lang="ko" sz="800" u="none" strike="noStrike" cap="none"/>
                        <a:t>구분</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800" u="none" strike="noStrike" cap="none"/>
                        <a:t>항목</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800" u="none" strike="noStrike" cap="none"/>
                        <a:t>특징</a:t>
                      </a:r>
                      <a:endParaRPr sz="8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0"/>
                  </a:ext>
                </a:extLst>
              </a:tr>
              <a:tr h="518300">
                <a:tc>
                  <a:txBody>
                    <a:bodyPr/>
                    <a:lstStyle/>
                    <a:p>
                      <a:pPr marL="0" marR="0" lvl="0" indent="0" algn="ctr" rtl="0">
                        <a:spcBef>
                          <a:spcPts val="0"/>
                        </a:spcBef>
                        <a:spcAft>
                          <a:spcPts val="0"/>
                        </a:spcAft>
                        <a:buNone/>
                      </a:pPr>
                      <a:r>
                        <a:rPr lang="ko" sz="800" u="none" strike="noStrike" cap="none"/>
                        <a:t>국내</a:t>
                      </a:r>
                      <a:endParaRPr sz="800" u="none" strike="noStrike" cap="none"/>
                    </a:p>
                    <a:p>
                      <a:pPr marL="0" marR="0" lvl="0" indent="0" algn="ctr" rtl="0">
                        <a:spcBef>
                          <a:spcPts val="0"/>
                        </a:spcBef>
                        <a:spcAft>
                          <a:spcPts val="0"/>
                        </a:spcAft>
                        <a:buNone/>
                      </a:pPr>
                      <a:r>
                        <a:rPr lang="ko" sz="800" u="none" strike="noStrike" cap="none"/>
                        <a:t>철 스크랩 지표</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l" rtl="0">
                        <a:spcBef>
                          <a:spcPts val="0"/>
                        </a:spcBef>
                        <a:spcAft>
                          <a:spcPts val="0"/>
                        </a:spcAft>
                        <a:buNone/>
                      </a:pPr>
                      <a:r>
                        <a:rPr lang="ko" sz="800" u="none" strike="noStrike" cap="none"/>
                        <a:t>중량A평균, 철스크랩재고총계, 남부철스크랩재고,</a:t>
                      </a:r>
                      <a:endParaRPr sz="800" u="none" strike="noStrike" cap="none"/>
                    </a:p>
                    <a:p>
                      <a:pPr marL="0" marR="0" lvl="0" indent="0" algn="l" rtl="0">
                        <a:spcBef>
                          <a:spcPts val="0"/>
                        </a:spcBef>
                        <a:spcAft>
                          <a:spcPts val="0"/>
                        </a:spcAft>
                        <a:buNone/>
                      </a:pPr>
                      <a:r>
                        <a:rPr lang="ko" sz="800" u="none" strike="noStrike" cap="none"/>
                        <a:t>중부철스크랩재고, 선반A평균, 선반C평균, 철근현금 유통가</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800" u="none" strike="noStrike" cap="none"/>
                        <a:t>국내 철 스크랩</a:t>
                      </a:r>
                      <a:endParaRPr sz="800" u="none" strike="noStrike" cap="none"/>
                    </a:p>
                    <a:p>
                      <a:pPr marL="0" marR="0" lvl="0" indent="0" algn="ctr" rtl="0">
                        <a:spcBef>
                          <a:spcPts val="0"/>
                        </a:spcBef>
                        <a:spcAft>
                          <a:spcPts val="0"/>
                        </a:spcAft>
                        <a:buNone/>
                      </a:pPr>
                      <a:r>
                        <a:rPr lang="ko" sz="800" u="none" strike="noStrike" cap="none"/>
                        <a:t>수급 상황 반영</a:t>
                      </a:r>
                      <a:endParaRPr sz="8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1"/>
                  </a:ext>
                </a:extLst>
              </a:tr>
              <a:tr h="528625">
                <a:tc>
                  <a:txBody>
                    <a:bodyPr/>
                    <a:lstStyle/>
                    <a:p>
                      <a:pPr marL="0" marR="0" lvl="0" indent="0" algn="ctr" rtl="0">
                        <a:spcBef>
                          <a:spcPts val="0"/>
                        </a:spcBef>
                        <a:spcAft>
                          <a:spcPts val="0"/>
                        </a:spcAft>
                        <a:buNone/>
                      </a:pPr>
                      <a:r>
                        <a:rPr lang="ko" sz="800" u="none" strike="noStrike" cap="none"/>
                        <a:t>해외</a:t>
                      </a:r>
                      <a:endParaRPr sz="800" u="none" strike="noStrike" cap="none"/>
                    </a:p>
                    <a:p>
                      <a:pPr marL="0" marR="0" lvl="0" indent="0" algn="ctr" rtl="0">
                        <a:spcBef>
                          <a:spcPts val="0"/>
                        </a:spcBef>
                        <a:spcAft>
                          <a:spcPts val="0"/>
                        </a:spcAft>
                        <a:buNone/>
                      </a:pPr>
                      <a:r>
                        <a:rPr lang="ko" sz="800" u="none" strike="noStrike" cap="none"/>
                        <a:t>철 스크랩 지표</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l" rtl="0">
                        <a:spcBef>
                          <a:spcPts val="0"/>
                        </a:spcBef>
                        <a:spcAft>
                          <a:spcPts val="0"/>
                        </a:spcAft>
                        <a:buNone/>
                      </a:pPr>
                      <a:r>
                        <a:rPr lang="ko" sz="800" u="none" strike="noStrike" cap="none"/>
                        <a:t>동철우츠노미야H2, 동철오카야마H2, 한국수입H2,</a:t>
                      </a:r>
                      <a:endParaRPr sz="800" u="none" strike="noStrike" cap="none"/>
                    </a:p>
                    <a:p>
                      <a:pPr marL="0" marR="0" lvl="0" indent="0" algn="l" rtl="0">
                        <a:spcBef>
                          <a:spcPts val="0"/>
                        </a:spcBef>
                        <a:spcAft>
                          <a:spcPts val="0"/>
                        </a:spcAft>
                        <a:buNone/>
                      </a:pPr>
                      <a:r>
                        <a:rPr lang="ko" sz="800" u="none" strike="noStrike" cap="none"/>
                        <a:t>한국수입A3, 미국컴포짓가</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800" u="none" strike="noStrike" cap="none"/>
                        <a:t>국내 철 스크랩</a:t>
                      </a:r>
                      <a:endParaRPr sz="800" u="none" strike="noStrike" cap="none"/>
                    </a:p>
                    <a:p>
                      <a:pPr marL="0" marR="0" lvl="0" indent="0" algn="ctr" rtl="0">
                        <a:spcBef>
                          <a:spcPts val="0"/>
                        </a:spcBef>
                        <a:spcAft>
                          <a:spcPts val="0"/>
                        </a:spcAft>
                        <a:buNone/>
                      </a:pPr>
                      <a:r>
                        <a:rPr lang="ko" sz="800" u="none" strike="noStrike" cap="none"/>
                        <a:t>선행지표</a:t>
                      </a:r>
                      <a:endParaRPr sz="8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2"/>
                  </a:ext>
                </a:extLst>
              </a:tr>
              <a:tr h="874575">
                <a:tc>
                  <a:txBody>
                    <a:bodyPr/>
                    <a:lstStyle/>
                    <a:p>
                      <a:pPr marL="0" marR="0" lvl="0" indent="0" algn="ctr" rtl="0">
                        <a:spcBef>
                          <a:spcPts val="0"/>
                        </a:spcBef>
                        <a:spcAft>
                          <a:spcPts val="0"/>
                        </a:spcAft>
                        <a:buNone/>
                      </a:pPr>
                      <a:r>
                        <a:rPr lang="ko" sz="800" u="none" strike="noStrike" cap="none"/>
                        <a:t>거시경제</a:t>
                      </a:r>
                      <a:endParaRPr sz="800" u="none" strike="noStrike" cap="none"/>
                    </a:p>
                    <a:p>
                      <a:pPr marL="0" marR="0" lvl="0" indent="0" algn="ctr" rtl="0">
                        <a:spcBef>
                          <a:spcPts val="0"/>
                        </a:spcBef>
                        <a:spcAft>
                          <a:spcPts val="0"/>
                        </a:spcAft>
                        <a:buNone/>
                      </a:pPr>
                      <a:r>
                        <a:rPr lang="ko" sz="800" u="none" strike="noStrike" cap="none"/>
                        <a:t>지표</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l" rtl="0">
                        <a:spcBef>
                          <a:spcPts val="0"/>
                        </a:spcBef>
                        <a:spcAft>
                          <a:spcPts val="0"/>
                        </a:spcAft>
                        <a:buNone/>
                      </a:pPr>
                      <a:r>
                        <a:rPr lang="ko" sz="800" u="none" strike="noStrike" cap="none"/>
                        <a:t>다우존스거래량, 다우존스종가, 나스닥종가, 나스닥 거래량, WTI유종가, WTI유 거래량, 코스피200종가, 코스피200거래량, BTCUSD종가, 니켈재고, 니켈 3개월선물, AL재고, AL3개월선물, 동재고, 동3개월 선물</a:t>
                      </a:r>
                      <a:endParaRPr sz="800" u="none" strike="noStrike" cap="none">
                        <a:latin typeface="Malgun Gothic"/>
                        <a:ea typeface="Malgun Gothic"/>
                        <a:cs typeface="Malgun Gothic"/>
                        <a:sym typeface="Malgun Gothic"/>
                      </a:endParaRPr>
                    </a:p>
                  </a:txBody>
                  <a:tcPr marL="51425" marR="51425" marT="0" marB="0" anchor="ctr"/>
                </a:tc>
                <a:tc>
                  <a:txBody>
                    <a:bodyPr/>
                    <a:lstStyle/>
                    <a:p>
                      <a:pPr marL="0" marR="0" lvl="0" indent="0" algn="ctr" rtl="0">
                        <a:spcBef>
                          <a:spcPts val="0"/>
                        </a:spcBef>
                        <a:spcAft>
                          <a:spcPts val="0"/>
                        </a:spcAft>
                        <a:buNone/>
                      </a:pPr>
                      <a:r>
                        <a:rPr lang="ko" sz="800" u="none" strike="noStrike" cap="none"/>
                        <a:t>거시 경제</a:t>
                      </a:r>
                      <a:endParaRPr sz="800" u="none" strike="noStrike" cap="none"/>
                    </a:p>
                    <a:p>
                      <a:pPr marL="0" marR="0" lvl="0" indent="0" algn="ctr" rtl="0">
                        <a:spcBef>
                          <a:spcPts val="0"/>
                        </a:spcBef>
                        <a:spcAft>
                          <a:spcPts val="0"/>
                        </a:spcAft>
                        <a:buNone/>
                      </a:pPr>
                      <a:r>
                        <a:rPr lang="ko" sz="800" u="none" strike="noStrike" cap="none"/>
                        <a:t>상황 참고</a:t>
                      </a:r>
                      <a:endParaRPr sz="800" u="none" strike="noStrike" cap="none">
                        <a:latin typeface="Malgun Gothic"/>
                        <a:ea typeface="Malgun Gothic"/>
                        <a:cs typeface="Malgun Gothic"/>
                        <a:sym typeface="Malgun Gothic"/>
                      </a:endParaRPr>
                    </a:p>
                  </a:txBody>
                  <a:tcPr marL="51425" marR="51425" marT="0" marB="0" anchor="ctr"/>
                </a:tc>
                <a:extLst>
                  <a:ext uri="{0D108BD9-81ED-4DB2-BD59-A6C34878D82A}">
                    <a16:rowId xmlns:a16="http://schemas.microsoft.com/office/drawing/2014/main" val="10003"/>
                  </a:ext>
                </a:extLst>
              </a:tr>
            </a:tbl>
          </a:graphicData>
        </a:graphic>
      </p:graphicFrame>
      <p:pic>
        <p:nvPicPr>
          <p:cNvPr id="764" name="Google Shape;764;p92" descr="테이블이(가) 표시된 사진&#10;&#10;자동 생성된 설명"/>
          <p:cNvPicPr preferRelativeResize="0"/>
          <p:nvPr/>
        </p:nvPicPr>
        <p:blipFill rotWithShape="1">
          <a:blip r:embed="rId3">
            <a:alphaModFix/>
          </a:blip>
          <a:srcRect/>
          <a:stretch/>
        </p:blipFill>
        <p:spPr>
          <a:xfrm>
            <a:off x="426237" y="3705876"/>
            <a:ext cx="8169000" cy="1225021"/>
          </a:xfrm>
          <a:prstGeom prst="rect">
            <a:avLst/>
          </a:prstGeom>
          <a:noFill/>
          <a:ln>
            <a:noFill/>
          </a:ln>
        </p:spPr>
      </p:pic>
      <p:grpSp>
        <p:nvGrpSpPr>
          <p:cNvPr id="765" name="Google Shape;765;p92"/>
          <p:cNvGrpSpPr/>
          <p:nvPr/>
        </p:nvGrpSpPr>
        <p:grpSpPr>
          <a:xfrm>
            <a:off x="5166066" y="1113588"/>
            <a:ext cx="3429171" cy="2286217"/>
            <a:chOff x="6888088" y="1484784"/>
            <a:chExt cx="4572228" cy="3048289"/>
          </a:xfrm>
        </p:grpSpPr>
        <p:pic>
          <p:nvPicPr>
            <p:cNvPr id="766" name="Google Shape;766;p92"/>
            <p:cNvPicPr preferRelativeResize="0"/>
            <p:nvPr/>
          </p:nvPicPr>
          <p:blipFill rotWithShape="1">
            <a:blip r:embed="rId4">
              <a:alphaModFix/>
            </a:blip>
            <a:srcRect/>
            <a:stretch/>
          </p:blipFill>
          <p:spPr>
            <a:xfrm>
              <a:off x="6888088" y="1484784"/>
              <a:ext cx="4572228" cy="3048289"/>
            </a:xfrm>
            <a:prstGeom prst="rect">
              <a:avLst/>
            </a:prstGeom>
            <a:noFill/>
            <a:ln>
              <a:noFill/>
            </a:ln>
          </p:spPr>
        </p:pic>
        <p:sp>
          <p:nvSpPr>
            <p:cNvPr id="767" name="Google Shape;767;p92"/>
            <p:cNvSpPr/>
            <p:nvPr/>
          </p:nvSpPr>
          <p:spPr>
            <a:xfrm>
              <a:off x="10344472" y="1622259"/>
              <a:ext cx="648000" cy="281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68" name="Google Shape;768;p92"/>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cxnSp>
        <p:nvCxnSpPr>
          <p:cNvPr id="773" name="Google Shape;773;p93"/>
          <p:cNvCxnSpPr/>
          <p:nvPr/>
        </p:nvCxnSpPr>
        <p:spPr>
          <a:xfrm>
            <a:off x="0" y="417869"/>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774" name="Google Shape;774;p93"/>
          <p:cNvPicPr preferRelativeResize="0"/>
          <p:nvPr/>
        </p:nvPicPr>
        <p:blipFill rotWithShape="1">
          <a:blip r:embed="rId3">
            <a:alphaModFix/>
          </a:blip>
          <a:srcRect/>
          <a:stretch/>
        </p:blipFill>
        <p:spPr>
          <a:xfrm>
            <a:off x="305526" y="574905"/>
            <a:ext cx="4644517" cy="1780821"/>
          </a:xfrm>
          <a:prstGeom prst="rect">
            <a:avLst/>
          </a:prstGeom>
          <a:noFill/>
          <a:ln>
            <a:noFill/>
          </a:ln>
        </p:spPr>
      </p:pic>
      <p:pic>
        <p:nvPicPr>
          <p:cNvPr id="775" name="Google Shape;775;p93"/>
          <p:cNvPicPr preferRelativeResize="0"/>
          <p:nvPr/>
        </p:nvPicPr>
        <p:blipFill rotWithShape="1">
          <a:blip r:embed="rId4">
            <a:alphaModFix/>
          </a:blip>
          <a:srcRect/>
          <a:stretch/>
        </p:blipFill>
        <p:spPr>
          <a:xfrm>
            <a:off x="5382090" y="631491"/>
            <a:ext cx="3672408" cy="1724235"/>
          </a:xfrm>
          <a:prstGeom prst="rect">
            <a:avLst/>
          </a:prstGeom>
          <a:noFill/>
          <a:ln>
            <a:noFill/>
          </a:ln>
        </p:spPr>
      </p:pic>
      <p:grpSp>
        <p:nvGrpSpPr>
          <p:cNvPr id="776" name="Google Shape;776;p93"/>
          <p:cNvGrpSpPr/>
          <p:nvPr/>
        </p:nvGrpSpPr>
        <p:grpSpPr>
          <a:xfrm>
            <a:off x="1736617" y="2463789"/>
            <a:ext cx="5562573" cy="2623967"/>
            <a:chOff x="6888088" y="1484784"/>
            <a:chExt cx="4572228" cy="3048289"/>
          </a:xfrm>
        </p:grpSpPr>
        <p:pic>
          <p:nvPicPr>
            <p:cNvPr id="777" name="Google Shape;777;p93"/>
            <p:cNvPicPr preferRelativeResize="0"/>
            <p:nvPr/>
          </p:nvPicPr>
          <p:blipFill rotWithShape="1">
            <a:blip r:embed="rId5">
              <a:alphaModFix/>
            </a:blip>
            <a:srcRect/>
            <a:stretch/>
          </p:blipFill>
          <p:spPr>
            <a:xfrm>
              <a:off x="6888088" y="1484784"/>
              <a:ext cx="4572228" cy="3048289"/>
            </a:xfrm>
            <a:prstGeom prst="rect">
              <a:avLst/>
            </a:prstGeom>
            <a:noFill/>
            <a:ln>
              <a:noFill/>
            </a:ln>
          </p:spPr>
        </p:pic>
        <p:sp>
          <p:nvSpPr>
            <p:cNvPr id="778" name="Google Shape;778;p93"/>
            <p:cNvSpPr/>
            <p:nvPr/>
          </p:nvSpPr>
          <p:spPr>
            <a:xfrm>
              <a:off x="10344472" y="1622259"/>
              <a:ext cx="648000" cy="281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grpSp>
      <p:sp>
        <p:nvSpPr>
          <p:cNvPr id="779" name="Google Shape;779;p93"/>
          <p:cNvSpPr/>
          <p:nvPr/>
        </p:nvSpPr>
        <p:spPr>
          <a:xfrm>
            <a:off x="1223628" y="631491"/>
            <a:ext cx="1620300" cy="1616100"/>
          </a:xfrm>
          <a:prstGeom prst="ellipse">
            <a:avLst/>
          </a:prstGeom>
          <a:noFill/>
          <a:ln w="19050" cap="flat" cmpd="sng">
            <a:solidFill>
              <a:srgbClr val="0000CC"/>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80" name="Google Shape;780;p93"/>
          <p:cNvSpPr/>
          <p:nvPr/>
        </p:nvSpPr>
        <p:spPr>
          <a:xfrm>
            <a:off x="3275856" y="631491"/>
            <a:ext cx="1620300" cy="1616100"/>
          </a:xfrm>
          <a:prstGeom prst="ellipse">
            <a:avLst/>
          </a:prstGeom>
          <a:noFill/>
          <a:ln w="19050" cap="flat" cmpd="sng">
            <a:solidFill>
              <a:srgbClr val="0000CC"/>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781" name="Google Shape;781;p93"/>
          <p:cNvSpPr/>
          <p:nvPr/>
        </p:nvSpPr>
        <p:spPr>
          <a:xfrm>
            <a:off x="5328084" y="574905"/>
            <a:ext cx="3618600" cy="1616100"/>
          </a:xfrm>
          <a:prstGeom prst="ellipse">
            <a:avLst/>
          </a:prstGeom>
          <a:noFill/>
          <a:ln w="19050" cap="flat" cmpd="sng">
            <a:solidFill>
              <a:srgbClr val="0000CC"/>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cxnSp>
        <p:nvCxnSpPr>
          <p:cNvPr id="782" name="Google Shape;782;p93"/>
          <p:cNvCxnSpPr/>
          <p:nvPr/>
        </p:nvCxnSpPr>
        <p:spPr>
          <a:xfrm>
            <a:off x="2519772" y="2112273"/>
            <a:ext cx="0" cy="469800"/>
          </a:xfrm>
          <a:prstGeom prst="straightConnector1">
            <a:avLst/>
          </a:prstGeom>
          <a:noFill/>
          <a:ln w="34925" cap="flat" cmpd="sng">
            <a:solidFill>
              <a:srgbClr val="0000CC"/>
            </a:solidFill>
            <a:prstDash val="solid"/>
            <a:miter lim="800000"/>
            <a:headEnd type="none" w="sm" len="sm"/>
            <a:tailEnd type="triangle" w="med" len="med"/>
          </a:ln>
        </p:spPr>
      </p:cxnSp>
      <p:cxnSp>
        <p:nvCxnSpPr>
          <p:cNvPr id="783" name="Google Shape;783;p93"/>
          <p:cNvCxnSpPr/>
          <p:nvPr/>
        </p:nvCxnSpPr>
        <p:spPr>
          <a:xfrm>
            <a:off x="4680012" y="2012815"/>
            <a:ext cx="0" cy="469800"/>
          </a:xfrm>
          <a:prstGeom prst="straightConnector1">
            <a:avLst/>
          </a:prstGeom>
          <a:noFill/>
          <a:ln w="34925" cap="flat" cmpd="sng">
            <a:solidFill>
              <a:srgbClr val="0000CC"/>
            </a:solidFill>
            <a:prstDash val="solid"/>
            <a:miter lim="800000"/>
            <a:headEnd type="none" w="sm" len="sm"/>
            <a:tailEnd type="triangle" w="med" len="med"/>
          </a:ln>
        </p:spPr>
      </p:cxnSp>
      <p:cxnSp>
        <p:nvCxnSpPr>
          <p:cNvPr id="784" name="Google Shape;784;p93"/>
          <p:cNvCxnSpPr/>
          <p:nvPr/>
        </p:nvCxnSpPr>
        <p:spPr>
          <a:xfrm>
            <a:off x="6030162" y="2068826"/>
            <a:ext cx="0" cy="469800"/>
          </a:xfrm>
          <a:prstGeom prst="straightConnector1">
            <a:avLst/>
          </a:prstGeom>
          <a:noFill/>
          <a:ln w="34925" cap="flat" cmpd="sng">
            <a:solidFill>
              <a:srgbClr val="0000CC"/>
            </a:solidFill>
            <a:prstDash val="solid"/>
            <a:miter lim="800000"/>
            <a:headEnd type="none" w="sm" len="sm"/>
            <a:tailEnd type="triangle" w="med" len="med"/>
          </a:ln>
        </p:spPr>
      </p:cxnSp>
      <p:sp>
        <p:nvSpPr>
          <p:cNvPr id="785" name="Google Shape;785;p93"/>
          <p:cNvSpPr txBox="1"/>
          <p:nvPr/>
        </p:nvSpPr>
        <p:spPr>
          <a:xfrm>
            <a:off x="1223628" y="461291"/>
            <a:ext cx="1809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dk1"/>
                </a:solidFill>
                <a:latin typeface="Malgun Gothic"/>
                <a:ea typeface="Malgun Gothic"/>
                <a:cs typeface="Malgun Gothic"/>
                <a:sym typeface="Malgun Gothic"/>
              </a:rPr>
              <a:t>신문기사 제목 데이터</a:t>
            </a:r>
            <a:endParaRPr sz="1100"/>
          </a:p>
        </p:txBody>
      </p:sp>
      <p:sp>
        <p:nvSpPr>
          <p:cNvPr id="786" name="Google Shape;786;p93"/>
          <p:cNvSpPr txBox="1"/>
          <p:nvPr/>
        </p:nvSpPr>
        <p:spPr>
          <a:xfrm>
            <a:off x="3194847" y="438985"/>
            <a:ext cx="1809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dk1"/>
                </a:solidFill>
                <a:latin typeface="Malgun Gothic"/>
                <a:ea typeface="Malgun Gothic"/>
                <a:cs typeface="Malgun Gothic"/>
                <a:sym typeface="Malgun Gothic"/>
              </a:rPr>
              <a:t>신문기사 내용 데이터</a:t>
            </a:r>
            <a:endParaRPr sz="1100"/>
          </a:p>
        </p:txBody>
      </p:sp>
      <p:sp>
        <p:nvSpPr>
          <p:cNvPr id="787" name="Google Shape;787;p93"/>
          <p:cNvSpPr txBox="1"/>
          <p:nvPr/>
        </p:nvSpPr>
        <p:spPr>
          <a:xfrm>
            <a:off x="6246186" y="417868"/>
            <a:ext cx="1944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b="1">
                <a:solidFill>
                  <a:schemeClr val="dk1"/>
                </a:solidFill>
                <a:latin typeface="Malgun Gothic"/>
                <a:ea typeface="Malgun Gothic"/>
                <a:cs typeface="Malgun Gothic"/>
                <a:sym typeface="Malgun Gothic"/>
              </a:rPr>
              <a:t>정형 데이터 27개 변수</a:t>
            </a:r>
            <a:endParaRPr sz="1100"/>
          </a:p>
        </p:txBody>
      </p:sp>
      <p:sp>
        <p:nvSpPr>
          <p:cNvPr id="788" name="Google Shape;788;p93"/>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p:nvPr/>
        </p:nvSpPr>
        <p:spPr>
          <a:xfrm>
            <a:off x="0" y="297641"/>
            <a:ext cx="75705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분석과 관련하여</a:t>
            </a:r>
            <a:endParaRPr sz="1800" b="1">
              <a:solidFill>
                <a:srgbClr val="7F7F7F"/>
              </a:solidFill>
              <a:latin typeface="Trebuchet MS"/>
              <a:ea typeface="Trebuchet MS"/>
              <a:cs typeface="Trebuchet MS"/>
              <a:sym typeface="Trebuchet MS"/>
            </a:endParaRPr>
          </a:p>
        </p:txBody>
      </p:sp>
      <p:pic>
        <p:nvPicPr>
          <p:cNvPr id="135" name="Google Shape;135;p22"/>
          <p:cNvPicPr preferRelativeResize="0"/>
          <p:nvPr/>
        </p:nvPicPr>
        <p:blipFill rotWithShape="1">
          <a:blip r:embed="rId3">
            <a:alphaModFix/>
          </a:blip>
          <a:srcRect/>
          <a:stretch/>
        </p:blipFill>
        <p:spPr>
          <a:xfrm>
            <a:off x="408264" y="783736"/>
            <a:ext cx="6144768" cy="32417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p94"/>
          <p:cNvCxnSpPr/>
          <p:nvPr/>
        </p:nvCxnSpPr>
        <p:spPr>
          <a:xfrm>
            <a:off x="0" y="4755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794" name="Google Shape;794;p94"/>
          <p:cNvPicPr preferRelativeResize="0"/>
          <p:nvPr/>
        </p:nvPicPr>
        <p:blipFill rotWithShape="1">
          <a:blip r:embed="rId3">
            <a:alphaModFix/>
          </a:blip>
          <a:srcRect/>
          <a:stretch/>
        </p:blipFill>
        <p:spPr>
          <a:xfrm>
            <a:off x="1169622" y="1097298"/>
            <a:ext cx="2525503" cy="2414189"/>
          </a:xfrm>
          <a:prstGeom prst="rect">
            <a:avLst/>
          </a:prstGeom>
          <a:noFill/>
          <a:ln>
            <a:noFill/>
          </a:ln>
        </p:spPr>
      </p:pic>
      <p:pic>
        <p:nvPicPr>
          <p:cNvPr id="795" name="Google Shape;795;p94"/>
          <p:cNvPicPr preferRelativeResize="0"/>
          <p:nvPr/>
        </p:nvPicPr>
        <p:blipFill rotWithShape="1">
          <a:blip r:embed="rId4">
            <a:alphaModFix/>
          </a:blip>
          <a:srcRect/>
          <a:stretch/>
        </p:blipFill>
        <p:spPr>
          <a:xfrm>
            <a:off x="4572000" y="1038996"/>
            <a:ext cx="2329187" cy="2504862"/>
          </a:xfrm>
          <a:prstGeom prst="rect">
            <a:avLst/>
          </a:prstGeom>
          <a:noFill/>
          <a:ln>
            <a:noFill/>
          </a:ln>
        </p:spPr>
      </p:pic>
      <p:sp>
        <p:nvSpPr>
          <p:cNvPr id="796" name="Google Shape;796;p94"/>
          <p:cNvSpPr txBox="1"/>
          <p:nvPr/>
        </p:nvSpPr>
        <p:spPr>
          <a:xfrm>
            <a:off x="4950042" y="3511487"/>
            <a:ext cx="1134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Malgun Gothic"/>
                <a:ea typeface="Malgun Gothic"/>
                <a:cs typeface="Malgun Gothic"/>
                <a:sym typeface="Malgun Gothic"/>
              </a:rPr>
              <a:t>&lt;예측 결과&gt;</a:t>
            </a:r>
            <a:endParaRPr sz="1400">
              <a:solidFill>
                <a:schemeClr val="dk1"/>
              </a:solidFill>
              <a:latin typeface="Malgun Gothic"/>
              <a:ea typeface="Malgun Gothic"/>
              <a:cs typeface="Malgun Gothic"/>
              <a:sym typeface="Malgun Gothic"/>
            </a:endParaRPr>
          </a:p>
        </p:txBody>
      </p:sp>
      <p:sp>
        <p:nvSpPr>
          <p:cNvPr id="797" name="Google Shape;797;p94"/>
          <p:cNvSpPr txBox="1"/>
          <p:nvPr/>
        </p:nvSpPr>
        <p:spPr>
          <a:xfrm>
            <a:off x="1601670" y="3511487"/>
            <a:ext cx="11343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Malgun Gothic"/>
                <a:ea typeface="Malgun Gothic"/>
                <a:cs typeface="Malgun Gothic"/>
                <a:sym typeface="Malgun Gothic"/>
              </a:rPr>
              <a:t>&lt;실제 결과&gt;</a:t>
            </a:r>
            <a:endParaRPr sz="1400">
              <a:solidFill>
                <a:schemeClr val="dk1"/>
              </a:solidFill>
              <a:latin typeface="Malgun Gothic"/>
              <a:ea typeface="Malgun Gothic"/>
              <a:cs typeface="Malgun Gothic"/>
              <a:sym typeface="Malgun Gothic"/>
            </a:endParaRPr>
          </a:p>
        </p:txBody>
      </p:sp>
      <p:sp>
        <p:nvSpPr>
          <p:cNvPr id="798" name="Google Shape;798;p94"/>
          <p:cNvSpPr txBox="1"/>
          <p:nvPr/>
        </p:nvSpPr>
        <p:spPr>
          <a:xfrm>
            <a:off x="4946898" y="740589"/>
            <a:ext cx="11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Malgun Gothic"/>
                <a:ea typeface="Malgun Gothic"/>
                <a:cs typeface="Malgun Gothic"/>
                <a:sym typeface="Malgun Gothic"/>
              </a:rPr>
              <a:t>[하락, 상승]</a:t>
            </a:r>
            <a:endParaRPr sz="1400">
              <a:solidFill>
                <a:schemeClr val="dk1"/>
              </a:solidFill>
              <a:latin typeface="Malgun Gothic"/>
              <a:ea typeface="Malgun Gothic"/>
              <a:cs typeface="Malgun Gothic"/>
              <a:sym typeface="Malgun Gothic"/>
            </a:endParaRPr>
          </a:p>
        </p:txBody>
      </p:sp>
      <p:sp>
        <p:nvSpPr>
          <p:cNvPr id="799" name="Google Shape;799;p94"/>
          <p:cNvSpPr txBox="1"/>
          <p:nvPr/>
        </p:nvSpPr>
        <p:spPr>
          <a:xfrm>
            <a:off x="1601670" y="738003"/>
            <a:ext cx="11343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Malgun Gothic"/>
                <a:ea typeface="Malgun Gothic"/>
                <a:cs typeface="Malgun Gothic"/>
                <a:sym typeface="Malgun Gothic"/>
              </a:rPr>
              <a:t>[하락, 상승]</a:t>
            </a:r>
            <a:endParaRPr sz="1400">
              <a:solidFill>
                <a:schemeClr val="dk1"/>
              </a:solidFill>
              <a:latin typeface="Malgun Gothic"/>
              <a:ea typeface="Malgun Gothic"/>
              <a:cs typeface="Malgun Gothic"/>
              <a:sym typeface="Malgun Gothic"/>
            </a:endParaRPr>
          </a:p>
        </p:txBody>
      </p:sp>
      <p:pic>
        <p:nvPicPr>
          <p:cNvPr id="800" name="Google Shape;800;p94" descr="테이블이(가) 표시된 사진&#10;&#10;자동 생성된 설명"/>
          <p:cNvPicPr preferRelativeResize="0"/>
          <p:nvPr/>
        </p:nvPicPr>
        <p:blipFill rotWithShape="1">
          <a:blip r:embed="rId5">
            <a:alphaModFix/>
          </a:blip>
          <a:srcRect/>
          <a:stretch/>
        </p:blipFill>
        <p:spPr>
          <a:xfrm>
            <a:off x="305526" y="3810752"/>
            <a:ext cx="8169000" cy="1225021"/>
          </a:xfrm>
          <a:prstGeom prst="rect">
            <a:avLst/>
          </a:prstGeom>
          <a:noFill/>
          <a:ln>
            <a:noFill/>
          </a:ln>
        </p:spPr>
      </p:pic>
      <p:sp>
        <p:nvSpPr>
          <p:cNvPr id="801" name="Google Shape;801;p94"/>
          <p:cNvSpPr/>
          <p:nvPr/>
        </p:nvSpPr>
        <p:spPr>
          <a:xfrm>
            <a:off x="6129030" y="4785996"/>
            <a:ext cx="2325300" cy="249900"/>
          </a:xfrm>
          <a:prstGeom prst="rect">
            <a:avLst/>
          </a:prstGeom>
          <a:noFill/>
          <a:ln w="31750" cap="flat" cmpd="sng">
            <a:solidFill>
              <a:srgbClr val="0000CC"/>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Malgun Gothic"/>
              <a:ea typeface="Malgun Gothic"/>
              <a:cs typeface="Malgun Gothic"/>
              <a:sym typeface="Malgun Gothic"/>
            </a:endParaRPr>
          </a:p>
        </p:txBody>
      </p:sp>
      <p:sp>
        <p:nvSpPr>
          <p:cNvPr id="802" name="Google Shape;802;p94"/>
          <p:cNvSpPr/>
          <p:nvPr/>
        </p:nvSpPr>
        <p:spPr>
          <a:xfrm>
            <a:off x="3329862" y="1719196"/>
            <a:ext cx="957600" cy="623400"/>
          </a:xfrm>
          <a:prstGeom prst="rect">
            <a:avLst/>
          </a:prstGeom>
          <a:solidFill>
            <a:srgbClr val="F7CAAC"/>
          </a:soli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ko" sz="1200" b="1">
                <a:solidFill>
                  <a:srgbClr val="3F3F3F"/>
                </a:solidFill>
                <a:latin typeface="Malgun Gothic"/>
                <a:ea typeface="Malgun Gothic"/>
                <a:cs typeface="Malgun Gothic"/>
                <a:sym typeface="Malgun Gothic"/>
              </a:rPr>
              <a:t>10%</a:t>
            </a:r>
            <a:endParaRPr sz="1100"/>
          </a:p>
          <a:p>
            <a:pPr marL="0" marR="0" lvl="0" indent="0" algn="ctr" rtl="0">
              <a:lnSpc>
                <a:spcPct val="150000"/>
              </a:lnSpc>
              <a:spcBef>
                <a:spcPts val="0"/>
              </a:spcBef>
              <a:spcAft>
                <a:spcPts val="0"/>
              </a:spcAft>
              <a:buNone/>
            </a:pPr>
            <a:r>
              <a:rPr lang="ko" sz="1200" b="1">
                <a:solidFill>
                  <a:srgbClr val="3F3F3F"/>
                </a:solidFill>
                <a:latin typeface="Malgun Gothic"/>
                <a:ea typeface="Malgun Gothic"/>
                <a:cs typeface="Malgun Gothic"/>
                <a:sym typeface="Malgun Gothic"/>
              </a:rPr>
              <a:t>(314일)</a:t>
            </a:r>
            <a:endParaRPr sz="1200" b="1">
              <a:solidFill>
                <a:srgbClr val="3F3F3F"/>
              </a:solidFill>
              <a:latin typeface="Malgun Gothic"/>
              <a:ea typeface="Malgun Gothic"/>
              <a:cs typeface="Malgun Gothic"/>
              <a:sym typeface="Malgun Gothic"/>
            </a:endParaRPr>
          </a:p>
        </p:txBody>
      </p:sp>
      <p:sp>
        <p:nvSpPr>
          <p:cNvPr id="803" name="Google Shape;803;p94"/>
          <p:cNvSpPr txBox="1"/>
          <p:nvPr/>
        </p:nvSpPr>
        <p:spPr>
          <a:xfrm>
            <a:off x="3474366" y="2349059"/>
            <a:ext cx="8103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b="1">
                <a:solidFill>
                  <a:schemeClr val="dk1"/>
                </a:solidFill>
                <a:latin typeface="Malgun Gothic"/>
                <a:ea typeface="Malgun Gothic"/>
                <a:cs typeface="Malgun Gothic"/>
                <a:sym typeface="Malgun Gothic"/>
              </a:rPr>
              <a:t>&lt;Test&gt;</a:t>
            </a:r>
            <a:endParaRPr sz="1100" b="1">
              <a:solidFill>
                <a:schemeClr val="dk1"/>
              </a:solidFill>
              <a:latin typeface="Malgun Gothic"/>
              <a:ea typeface="Malgun Gothic"/>
              <a:cs typeface="Malgun Gothic"/>
              <a:sym typeface="Malgun Gothic"/>
            </a:endParaRPr>
          </a:p>
        </p:txBody>
      </p:sp>
      <p:sp>
        <p:nvSpPr>
          <p:cNvPr id="804" name="Google Shape;804;p94"/>
          <p:cNvSpPr txBox="1"/>
          <p:nvPr/>
        </p:nvSpPr>
        <p:spPr>
          <a:xfrm>
            <a:off x="3144412" y="2526292"/>
            <a:ext cx="16170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100" b="1">
                <a:solidFill>
                  <a:schemeClr val="dk1"/>
                </a:solidFill>
                <a:latin typeface="Malgun Gothic"/>
                <a:ea typeface="Malgun Gothic"/>
                <a:cs typeface="Malgun Gothic"/>
                <a:sym typeface="Malgun Gothic"/>
              </a:rPr>
              <a:t>2020.2월 ~ 2021.2월</a:t>
            </a:r>
            <a:endParaRPr sz="1100"/>
          </a:p>
        </p:txBody>
      </p:sp>
      <p:sp>
        <p:nvSpPr>
          <p:cNvPr id="805" name="Google Shape;805;p94"/>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cxnSp>
        <p:nvCxnSpPr>
          <p:cNvPr id="810" name="Google Shape;810;p95"/>
          <p:cNvCxnSpPr/>
          <p:nvPr/>
        </p:nvCxnSpPr>
        <p:spPr>
          <a:xfrm>
            <a:off x="0" y="5517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11" name="Google Shape;811;p95"/>
          <p:cNvSpPr txBox="1"/>
          <p:nvPr/>
        </p:nvSpPr>
        <p:spPr>
          <a:xfrm>
            <a:off x="130230" y="631448"/>
            <a:ext cx="2592300" cy="5853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1900"/>
              <a:buFont typeface="Malgun Gothic"/>
              <a:buNone/>
            </a:pPr>
            <a:r>
              <a:rPr lang="ko" sz="1900" b="1">
                <a:solidFill>
                  <a:schemeClr val="dk1"/>
                </a:solidFill>
                <a:latin typeface="Malgun Gothic"/>
                <a:ea typeface="Malgun Gothic"/>
                <a:cs typeface="Malgun Gothic"/>
                <a:sym typeface="Malgun Gothic"/>
              </a:rPr>
              <a:t>■ 모델 1&amp;2 도식화</a:t>
            </a:r>
            <a:endParaRPr sz="1100"/>
          </a:p>
        </p:txBody>
      </p:sp>
      <p:pic>
        <p:nvPicPr>
          <p:cNvPr id="812" name="Google Shape;812;p95"/>
          <p:cNvPicPr preferRelativeResize="0"/>
          <p:nvPr/>
        </p:nvPicPr>
        <p:blipFill rotWithShape="1">
          <a:blip r:embed="rId3">
            <a:alphaModFix/>
          </a:blip>
          <a:srcRect/>
          <a:stretch/>
        </p:blipFill>
        <p:spPr>
          <a:xfrm>
            <a:off x="521550" y="924071"/>
            <a:ext cx="7722859" cy="4001349"/>
          </a:xfrm>
          <a:prstGeom prst="rect">
            <a:avLst/>
          </a:prstGeom>
          <a:noFill/>
          <a:ln>
            <a:noFill/>
          </a:ln>
        </p:spPr>
      </p:pic>
      <p:sp>
        <p:nvSpPr>
          <p:cNvPr id="813" name="Google Shape;813;p95"/>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모델 소개</a:t>
            </a:r>
            <a:endParaRPr sz="11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cxnSp>
        <p:nvCxnSpPr>
          <p:cNvPr id="818" name="Google Shape;818;p96"/>
          <p:cNvCxnSpPr/>
          <p:nvPr/>
        </p:nvCxnSpPr>
        <p:spPr>
          <a:xfrm>
            <a:off x="0" y="5517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19" name="Google Shape;819;p96"/>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실적</a:t>
            </a:r>
            <a:endParaRPr sz="1100"/>
          </a:p>
        </p:txBody>
      </p:sp>
      <p:pic>
        <p:nvPicPr>
          <p:cNvPr id="820" name="Google Shape;820;p96"/>
          <p:cNvPicPr preferRelativeResize="0"/>
          <p:nvPr/>
        </p:nvPicPr>
        <p:blipFill rotWithShape="1">
          <a:blip r:embed="rId3">
            <a:alphaModFix/>
          </a:blip>
          <a:srcRect/>
          <a:stretch/>
        </p:blipFill>
        <p:spPr>
          <a:xfrm>
            <a:off x="551468" y="938924"/>
            <a:ext cx="7581506" cy="36482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cxnSp>
        <p:nvCxnSpPr>
          <p:cNvPr id="825" name="Google Shape;825;p97"/>
          <p:cNvCxnSpPr/>
          <p:nvPr/>
        </p:nvCxnSpPr>
        <p:spPr>
          <a:xfrm>
            <a:off x="0" y="5517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26" name="Google Shape;826;p97"/>
          <p:cNvSpPr txBox="1"/>
          <p:nvPr/>
        </p:nvSpPr>
        <p:spPr>
          <a:xfrm>
            <a:off x="89502" y="33468"/>
            <a:ext cx="23679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실적</a:t>
            </a:r>
            <a:endParaRPr sz="1100"/>
          </a:p>
        </p:txBody>
      </p:sp>
      <p:pic>
        <p:nvPicPr>
          <p:cNvPr id="827" name="Google Shape;827;p97"/>
          <p:cNvPicPr preferRelativeResize="0"/>
          <p:nvPr/>
        </p:nvPicPr>
        <p:blipFill rotWithShape="1">
          <a:blip r:embed="rId3">
            <a:alphaModFix/>
          </a:blip>
          <a:srcRect/>
          <a:stretch/>
        </p:blipFill>
        <p:spPr>
          <a:xfrm>
            <a:off x="413601" y="696932"/>
            <a:ext cx="8316796" cy="416377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98"/>
          <p:cNvSpPr/>
          <p:nvPr/>
        </p:nvSpPr>
        <p:spPr>
          <a:xfrm>
            <a:off x="1115616" y="1102623"/>
            <a:ext cx="7236900" cy="535800"/>
          </a:xfrm>
          <a:prstGeom prst="rect">
            <a:avLst/>
          </a:prstGeom>
          <a:noFill/>
          <a:ln>
            <a:noFill/>
          </a:ln>
        </p:spPr>
        <p:txBody>
          <a:bodyPr spcFirstLastPara="1" wrap="square" lIns="0" tIns="35100" rIns="0" bIns="35100" anchor="b" anchorCtr="0">
            <a:noAutofit/>
          </a:bodyPr>
          <a:lstStyle/>
          <a:p>
            <a:pPr marL="0" marR="0" lvl="0" indent="0" algn="l" rtl="0">
              <a:lnSpc>
                <a:spcPct val="110000"/>
              </a:lnSpc>
              <a:spcBef>
                <a:spcPts val="0"/>
              </a:spcBef>
              <a:spcAft>
                <a:spcPts val="0"/>
              </a:spcAft>
              <a:buNone/>
            </a:pPr>
            <a:r>
              <a:rPr lang="ko" sz="3000" b="1">
                <a:solidFill>
                  <a:srgbClr val="3B4951"/>
                </a:solidFill>
                <a:latin typeface="Malgun Gothic"/>
                <a:ea typeface="Malgun Gothic"/>
                <a:cs typeface="Malgun Gothic"/>
                <a:sym typeface="Malgun Gothic"/>
              </a:rPr>
              <a:t>NLP기반 농산물 시황정보 제공 모델 개발</a:t>
            </a:r>
            <a:endParaRPr sz="11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cxnSp>
        <p:nvCxnSpPr>
          <p:cNvPr id="837" name="Google Shape;837;p99"/>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38" name="Google Shape;838;p99"/>
          <p:cNvSpPr txBox="1"/>
          <p:nvPr/>
        </p:nvSpPr>
        <p:spPr>
          <a:xfrm>
            <a:off x="89502" y="33468"/>
            <a:ext cx="828600" cy="522900"/>
          </a:xfrm>
          <a:prstGeom prst="rect">
            <a:avLst/>
          </a:prstGeom>
          <a:noFill/>
          <a:ln>
            <a:noFill/>
          </a:ln>
        </p:spPr>
        <p:txBody>
          <a:bodyPr spcFirstLastPara="1" wrap="square" lIns="68575" tIns="34275" rIns="68575" bIns="34275" anchor="t" anchorCtr="0">
            <a:normAutofit/>
          </a:bodyPr>
          <a:lstStyle/>
          <a:p>
            <a:pPr marL="0" marR="0" lvl="0" indent="0" algn="l"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목차</a:t>
            </a:r>
            <a:endParaRPr sz="1100"/>
          </a:p>
        </p:txBody>
      </p:sp>
      <p:sp>
        <p:nvSpPr>
          <p:cNvPr id="839" name="Google Shape;839;p99"/>
          <p:cNvSpPr txBox="1"/>
          <p:nvPr/>
        </p:nvSpPr>
        <p:spPr>
          <a:xfrm>
            <a:off x="643703" y="817238"/>
            <a:ext cx="5400600" cy="4379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Ⅰ. 배경</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Ⅱ. 모델 파이프라인</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Ⅲ. 데이터 구성 및 전처리</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 sz="2000" b="1">
                <a:solidFill>
                  <a:schemeClr val="dk1"/>
                </a:solidFill>
                <a:latin typeface="Malgun Gothic"/>
                <a:ea typeface="Malgun Gothic"/>
                <a:cs typeface="Malgun Gothic"/>
                <a:sym typeface="Malgun Gothic"/>
              </a:rPr>
              <a:t>Ⅳ. 활용</a:t>
            </a:r>
            <a:endParaRPr sz="20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2000" b="1">
              <a:solidFill>
                <a:schemeClr val="dk1"/>
              </a:solidFill>
              <a:latin typeface="Malgun Gothic"/>
              <a:ea typeface="Malgun Gothic"/>
              <a:cs typeface="Malgun Gothic"/>
              <a:sym typeface="Malgun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cxnSp>
        <p:nvCxnSpPr>
          <p:cNvPr id="844" name="Google Shape;844;p100"/>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45" name="Google Shape;845;p100"/>
          <p:cNvSpPr txBox="1"/>
          <p:nvPr/>
        </p:nvSpPr>
        <p:spPr>
          <a:xfrm>
            <a:off x="89501" y="33468"/>
            <a:ext cx="1275000" cy="522900"/>
          </a:xfrm>
          <a:prstGeom prst="rect">
            <a:avLst/>
          </a:prstGeom>
          <a:noFill/>
          <a:ln>
            <a:noFill/>
          </a:ln>
        </p:spPr>
        <p:txBody>
          <a:bodyPr spcFirstLastPara="1" wrap="square" lIns="68575" tIns="34275" rIns="68575" bIns="34275" anchor="t" anchorCtr="0">
            <a:normAutofit/>
          </a:bodyPr>
          <a:lstStyle/>
          <a:p>
            <a:pPr marL="0" marR="0" lvl="0" indent="0" algn="ctr"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Ⅰ. 배경</a:t>
            </a:r>
            <a:endParaRPr sz="2400" b="1">
              <a:solidFill>
                <a:schemeClr val="dk1"/>
              </a:solidFill>
              <a:latin typeface="Malgun Gothic"/>
              <a:ea typeface="Malgun Gothic"/>
              <a:cs typeface="Malgun Gothic"/>
              <a:sym typeface="Malgun Gothic"/>
            </a:endParaRPr>
          </a:p>
        </p:txBody>
      </p:sp>
      <p:pic>
        <p:nvPicPr>
          <p:cNvPr id="846" name="Google Shape;846;p100"/>
          <p:cNvPicPr preferRelativeResize="0"/>
          <p:nvPr/>
        </p:nvPicPr>
        <p:blipFill rotWithShape="1">
          <a:blip r:embed="rId3">
            <a:alphaModFix/>
          </a:blip>
          <a:srcRect/>
          <a:stretch/>
        </p:blipFill>
        <p:spPr>
          <a:xfrm>
            <a:off x="402080" y="894631"/>
            <a:ext cx="7844933" cy="403323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cxnSp>
        <p:nvCxnSpPr>
          <p:cNvPr id="851" name="Google Shape;851;p101"/>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52" name="Google Shape;852;p101"/>
          <p:cNvSpPr txBox="1"/>
          <p:nvPr/>
        </p:nvSpPr>
        <p:spPr>
          <a:xfrm>
            <a:off x="89502" y="33468"/>
            <a:ext cx="3042600" cy="539100"/>
          </a:xfrm>
          <a:prstGeom prst="rect">
            <a:avLst/>
          </a:prstGeom>
          <a:noFill/>
          <a:ln>
            <a:noFill/>
          </a:ln>
        </p:spPr>
        <p:txBody>
          <a:bodyPr spcFirstLastPara="1" wrap="square" lIns="68575" tIns="34275" rIns="68575" bIns="34275" anchor="t" anchorCtr="0">
            <a:normAutofit/>
          </a:bodyPr>
          <a:lstStyle/>
          <a:p>
            <a:pPr marL="0" marR="0" lvl="0" indent="0" algn="ctr"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Ⅱ. 모델 파이프라인</a:t>
            </a:r>
            <a:endParaRPr sz="2400" b="1">
              <a:solidFill>
                <a:schemeClr val="dk1"/>
              </a:solidFill>
              <a:latin typeface="Malgun Gothic"/>
              <a:ea typeface="Malgun Gothic"/>
              <a:cs typeface="Malgun Gothic"/>
              <a:sym typeface="Malgun Gothic"/>
            </a:endParaRPr>
          </a:p>
        </p:txBody>
      </p:sp>
      <p:pic>
        <p:nvPicPr>
          <p:cNvPr id="853" name="Google Shape;853;p101"/>
          <p:cNvPicPr preferRelativeResize="0"/>
          <p:nvPr/>
        </p:nvPicPr>
        <p:blipFill rotWithShape="1">
          <a:blip r:embed="rId3">
            <a:alphaModFix/>
          </a:blip>
          <a:srcRect/>
          <a:stretch/>
        </p:blipFill>
        <p:spPr>
          <a:xfrm>
            <a:off x="764004" y="855484"/>
            <a:ext cx="7615990" cy="413104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cxnSp>
        <p:nvCxnSpPr>
          <p:cNvPr id="858" name="Google Shape;858;p102"/>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859" name="Google Shape;859;p102"/>
          <p:cNvPicPr preferRelativeResize="0"/>
          <p:nvPr/>
        </p:nvPicPr>
        <p:blipFill rotWithShape="1">
          <a:blip r:embed="rId3">
            <a:alphaModFix/>
          </a:blip>
          <a:srcRect/>
          <a:stretch/>
        </p:blipFill>
        <p:spPr>
          <a:xfrm>
            <a:off x="494907" y="979288"/>
            <a:ext cx="7930875" cy="3986091"/>
          </a:xfrm>
          <a:prstGeom prst="rect">
            <a:avLst/>
          </a:prstGeom>
          <a:noFill/>
          <a:ln>
            <a:noFill/>
          </a:ln>
        </p:spPr>
      </p:pic>
      <p:sp>
        <p:nvSpPr>
          <p:cNvPr id="860" name="Google Shape;860;p102"/>
          <p:cNvSpPr txBox="1"/>
          <p:nvPr/>
        </p:nvSpPr>
        <p:spPr>
          <a:xfrm>
            <a:off x="127262" y="57387"/>
            <a:ext cx="45816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400" b="1">
                <a:solidFill>
                  <a:schemeClr val="dk1"/>
                </a:solidFill>
                <a:latin typeface="Malgun Gothic"/>
                <a:ea typeface="Malgun Gothic"/>
                <a:cs typeface="Malgun Gothic"/>
                <a:sym typeface="Malgun Gothic"/>
              </a:rPr>
              <a:t>Ⅲ. 데이터 구성 및 전처리</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cxnSp>
        <p:nvCxnSpPr>
          <p:cNvPr id="865" name="Google Shape;865;p103"/>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866" name="Google Shape;866;p103"/>
          <p:cNvPicPr preferRelativeResize="0"/>
          <p:nvPr/>
        </p:nvPicPr>
        <p:blipFill rotWithShape="1">
          <a:blip r:embed="rId3">
            <a:alphaModFix/>
          </a:blip>
          <a:srcRect/>
          <a:stretch/>
        </p:blipFill>
        <p:spPr>
          <a:xfrm>
            <a:off x="671660" y="699598"/>
            <a:ext cx="7577590" cy="4266484"/>
          </a:xfrm>
          <a:prstGeom prst="rect">
            <a:avLst/>
          </a:prstGeom>
          <a:noFill/>
          <a:ln>
            <a:noFill/>
          </a:ln>
        </p:spPr>
      </p:pic>
      <p:sp>
        <p:nvSpPr>
          <p:cNvPr id="867" name="Google Shape;867;p103"/>
          <p:cNvSpPr txBox="1"/>
          <p:nvPr/>
        </p:nvSpPr>
        <p:spPr>
          <a:xfrm>
            <a:off x="127262" y="57387"/>
            <a:ext cx="45816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400" b="1">
                <a:solidFill>
                  <a:schemeClr val="dk1"/>
                </a:solidFill>
                <a:latin typeface="Malgun Gothic"/>
                <a:ea typeface="Malgun Gothic"/>
                <a:cs typeface="Malgun Gothic"/>
                <a:sym typeface="Malgun Gothic"/>
              </a:rPr>
              <a:t>Ⅲ. 데이터 구성 및 전처리</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3"/>
          <p:cNvPicPr preferRelativeResize="0"/>
          <p:nvPr/>
        </p:nvPicPr>
        <p:blipFill rotWithShape="1">
          <a:blip r:embed="rId3">
            <a:alphaModFix/>
          </a:blip>
          <a:srcRect/>
          <a:stretch/>
        </p:blipFill>
        <p:spPr>
          <a:xfrm>
            <a:off x="508153" y="1506451"/>
            <a:ext cx="6425944" cy="3543471"/>
          </a:xfrm>
          <a:prstGeom prst="rect">
            <a:avLst/>
          </a:prstGeom>
          <a:noFill/>
          <a:ln>
            <a:noFill/>
          </a:ln>
        </p:spPr>
      </p:pic>
      <p:sp>
        <p:nvSpPr>
          <p:cNvPr id="142" name="Google Shape;142;p23"/>
          <p:cNvSpPr txBox="1"/>
          <p:nvPr/>
        </p:nvSpPr>
        <p:spPr>
          <a:xfrm>
            <a:off x="446193" y="685350"/>
            <a:ext cx="54762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그러면 무엇을 배워야 하죠?</a:t>
            </a: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아래에 있는 것들 다 배우는데 얼마나 걸리죠?</a:t>
            </a:r>
            <a:endParaRPr sz="1100"/>
          </a:p>
          <a:p>
            <a:pPr marL="0" marR="0" lvl="0" indent="0" algn="l" rtl="0">
              <a:spcBef>
                <a:spcPts val="0"/>
              </a:spcBef>
              <a:spcAft>
                <a:spcPts val="0"/>
              </a:spcAft>
              <a:buNone/>
            </a:pPr>
            <a:r>
              <a:rPr lang="ko" sz="1400">
                <a:solidFill>
                  <a:schemeClr val="dk1"/>
                </a:solidFill>
                <a:latin typeface="Trebuchet MS"/>
                <a:ea typeface="Trebuchet MS"/>
                <a:cs typeface="Trebuchet MS"/>
                <a:sym typeface="Trebuchet MS"/>
              </a:rPr>
              <a:t>그러면 어떻게 하죠?</a:t>
            </a:r>
            <a:endParaRPr sz="1400">
              <a:solidFill>
                <a:schemeClr val="dk1"/>
              </a:solidFill>
              <a:latin typeface="Trebuchet MS"/>
              <a:ea typeface="Trebuchet MS"/>
              <a:cs typeface="Trebuchet MS"/>
              <a:sym typeface="Trebuchet MS"/>
            </a:endParaRPr>
          </a:p>
        </p:txBody>
      </p:sp>
      <p:sp>
        <p:nvSpPr>
          <p:cNvPr id="143" name="Google Shape;143;p23"/>
          <p:cNvSpPr/>
          <p:nvPr/>
        </p:nvSpPr>
        <p:spPr>
          <a:xfrm>
            <a:off x="0" y="297641"/>
            <a:ext cx="7570500" cy="431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None/>
            </a:pPr>
            <a:r>
              <a:rPr lang="ko" sz="1800" b="1">
                <a:solidFill>
                  <a:srgbClr val="7F7F7F"/>
                </a:solidFill>
                <a:latin typeface="Trebuchet MS"/>
                <a:ea typeface="Trebuchet MS"/>
                <a:cs typeface="Trebuchet MS"/>
                <a:sym typeface="Trebuchet MS"/>
              </a:rPr>
              <a:t>2. 데이터 분석과 관련하여</a:t>
            </a:r>
            <a:endParaRPr sz="1800" b="1">
              <a:solidFill>
                <a:srgbClr val="7F7F7F"/>
              </a:solidFill>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cxnSp>
        <p:nvCxnSpPr>
          <p:cNvPr id="872" name="Google Shape;872;p104"/>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pic>
        <p:nvPicPr>
          <p:cNvPr id="873" name="Google Shape;873;p104"/>
          <p:cNvPicPr preferRelativeResize="0"/>
          <p:nvPr/>
        </p:nvPicPr>
        <p:blipFill rotWithShape="1">
          <a:blip r:embed="rId3">
            <a:alphaModFix/>
          </a:blip>
          <a:srcRect/>
          <a:stretch/>
        </p:blipFill>
        <p:spPr>
          <a:xfrm>
            <a:off x="813061" y="774334"/>
            <a:ext cx="7649787" cy="4144167"/>
          </a:xfrm>
          <a:prstGeom prst="rect">
            <a:avLst/>
          </a:prstGeom>
          <a:noFill/>
          <a:ln>
            <a:noFill/>
          </a:ln>
        </p:spPr>
      </p:pic>
      <p:sp>
        <p:nvSpPr>
          <p:cNvPr id="874" name="Google Shape;874;p104"/>
          <p:cNvSpPr txBox="1"/>
          <p:nvPr/>
        </p:nvSpPr>
        <p:spPr>
          <a:xfrm>
            <a:off x="127262" y="57387"/>
            <a:ext cx="45816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400" b="1">
                <a:solidFill>
                  <a:schemeClr val="dk1"/>
                </a:solidFill>
                <a:latin typeface="Malgun Gothic"/>
                <a:ea typeface="Malgun Gothic"/>
                <a:cs typeface="Malgun Gothic"/>
                <a:sym typeface="Malgun Gothic"/>
              </a:rPr>
              <a:t>Ⅲ. 데이터 구성 및 전처리</a:t>
            </a:r>
            <a:endParaRPr sz="2400">
              <a:solidFill>
                <a:schemeClr val="dk1"/>
              </a:solidFill>
              <a:latin typeface="Malgun Gothic"/>
              <a:ea typeface="Malgun Gothic"/>
              <a:cs typeface="Malgun Gothic"/>
              <a:sym typeface="Malgun Gothic"/>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cxnSp>
        <p:nvCxnSpPr>
          <p:cNvPr id="879" name="Google Shape;879;p105"/>
          <p:cNvCxnSpPr/>
          <p:nvPr/>
        </p:nvCxnSpPr>
        <p:spPr>
          <a:xfrm>
            <a:off x="0" y="627983"/>
            <a:ext cx="9144000" cy="0"/>
          </a:xfrm>
          <a:prstGeom prst="straightConnector1">
            <a:avLst/>
          </a:prstGeom>
          <a:noFill/>
          <a:ln w="25400" cap="flat" cmpd="sng">
            <a:solidFill>
              <a:schemeClr val="dk1"/>
            </a:solidFill>
            <a:prstDash val="solid"/>
            <a:miter lim="800000"/>
            <a:headEnd type="none" w="sm" len="sm"/>
            <a:tailEnd type="none" w="sm" len="sm"/>
          </a:ln>
        </p:spPr>
      </p:cxnSp>
      <p:sp>
        <p:nvSpPr>
          <p:cNvPr id="880" name="Google Shape;880;p105"/>
          <p:cNvSpPr txBox="1"/>
          <p:nvPr/>
        </p:nvSpPr>
        <p:spPr>
          <a:xfrm>
            <a:off x="-172092" y="62662"/>
            <a:ext cx="1762800" cy="522900"/>
          </a:xfrm>
          <a:prstGeom prst="rect">
            <a:avLst/>
          </a:prstGeom>
          <a:noFill/>
          <a:ln>
            <a:noFill/>
          </a:ln>
        </p:spPr>
        <p:txBody>
          <a:bodyPr spcFirstLastPara="1" wrap="square" lIns="68575" tIns="34275" rIns="68575" bIns="34275" anchor="t" anchorCtr="0">
            <a:normAutofit/>
          </a:bodyPr>
          <a:lstStyle/>
          <a:p>
            <a:pPr marL="0" marR="0" lvl="0" indent="0" algn="ctr" rtl="0">
              <a:spcBef>
                <a:spcPts val="0"/>
              </a:spcBef>
              <a:spcAft>
                <a:spcPts val="0"/>
              </a:spcAft>
              <a:buClr>
                <a:schemeClr val="dk1"/>
              </a:buClr>
              <a:buSzPts val="2400"/>
              <a:buFont typeface="Malgun Gothic"/>
              <a:buNone/>
            </a:pPr>
            <a:r>
              <a:rPr lang="ko" sz="2400" b="1">
                <a:solidFill>
                  <a:schemeClr val="dk1"/>
                </a:solidFill>
                <a:latin typeface="Malgun Gothic"/>
                <a:ea typeface="Malgun Gothic"/>
                <a:cs typeface="Malgun Gothic"/>
                <a:sym typeface="Malgun Gothic"/>
              </a:rPr>
              <a:t>Ⅳ. 활용</a:t>
            </a:r>
            <a:endParaRPr sz="2400" b="1">
              <a:solidFill>
                <a:schemeClr val="dk1"/>
              </a:solidFill>
              <a:latin typeface="Malgun Gothic"/>
              <a:ea typeface="Malgun Gothic"/>
              <a:cs typeface="Malgun Gothic"/>
              <a:sym typeface="Malgun Gothic"/>
            </a:endParaRPr>
          </a:p>
        </p:txBody>
      </p:sp>
      <p:pic>
        <p:nvPicPr>
          <p:cNvPr id="881" name="Google Shape;881;p105"/>
          <p:cNvPicPr preferRelativeResize="0"/>
          <p:nvPr/>
        </p:nvPicPr>
        <p:blipFill rotWithShape="1">
          <a:blip r:embed="rId3">
            <a:alphaModFix/>
          </a:blip>
          <a:srcRect/>
          <a:stretch/>
        </p:blipFill>
        <p:spPr>
          <a:xfrm>
            <a:off x="1117076" y="873279"/>
            <a:ext cx="7033269" cy="391074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06"/>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07"/>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08"/>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09"/>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10"/>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11"/>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12"/>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13"/>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7138</Words>
  <Application>Microsoft Office PowerPoint</Application>
  <PresentationFormat>화면 슬라이드 쇼(16:9)</PresentationFormat>
  <Paragraphs>1257</Paragraphs>
  <Slides>110</Slides>
  <Notes>110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110</vt:i4>
      </vt:variant>
    </vt:vector>
  </HeadingPairs>
  <TitlesOfParts>
    <vt:vector size="118" baseType="lpstr">
      <vt:lpstr>Noto Sans Symbols</vt:lpstr>
      <vt:lpstr>Malgun Gothic</vt:lpstr>
      <vt:lpstr>Arial</vt:lpstr>
      <vt:lpstr>Calibri</vt:lpstr>
      <vt:lpstr>Courier New</vt:lpstr>
      <vt:lpstr>Times New Roman</vt:lpstr>
      <vt:lpstr>Trebuchet MS</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데이터가 돈이 되어 기업의 수익성에 기여하는 방법</vt:lpstr>
      <vt:lpstr>PowerPoint 프레젠테이션</vt:lpstr>
      <vt:lpstr>추천시스템</vt:lpstr>
      <vt:lpstr>⬛협업필터링 추천시스템 </vt:lpstr>
      <vt:lpstr>⬛  협업필터링 추천시스템 </vt:lpstr>
      <vt:lpstr>⬛ 협업필터링 추천시스템 </vt:lpstr>
      <vt:lpstr>⬛ 협업필터링 추천시스템(기억기반 vs 모델기반) </vt:lpstr>
      <vt:lpstr>⬛ 협업필터링 추천시스템(기억기반 vs 모델기반) </vt:lpstr>
      <vt:lpstr>⬛ 협업필터링 추천시스템(기억기반 vs 모델기반) </vt:lpstr>
      <vt:lpstr>⬛ 컨텐츠 기반 추천시스템 </vt:lpstr>
      <vt:lpstr>추천시스템</vt:lpstr>
      <vt:lpstr>추천시스템</vt:lpstr>
      <vt:lpstr>추천시스템</vt:lpstr>
      <vt:lpstr>PowerPoint 프레젠테이션</vt:lpstr>
      <vt:lpstr>PowerPoint 프레젠테이션</vt:lpstr>
      <vt:lpstr>고충사항</vt:lpstr>
      <vt:lpstr>AB테스트</vt:lpstr>
      <vt:lpstr>AB테스트</vt:lpstr>
      <vt:lpstr>AB테스트</vt:lpstr>
      <vt:lpstr>AB테스트</vt:lpstr>
      <vt:lpstr>AB테스트</vt:lpstr>
      <vt:lpstr>AB테스트</vt:lpstr>
      <vt:lpstr>AB테스트</vt:lpstr>
      <vt:lpstr>AB테스트</vt:lpstr>
      <vt:lpstr>인과추론</vt:lpstr>
      <vt:lpstr>인과추론</vt:lpstr>
      <vt:lpstr>인과추론</vt:lpstr>
      <vt:lpstr>인과추론</vt:lpstr>
      <vt:lpstr>인과추론</vt:lpstr>
      <vt:lpstr>인과추론</vt:lpstr>
      <vt:lpstr>인과추론</vt:lpstr>
      <vt:lpstr>인과추론</vt:lpstr>
      <vt:lpstr>인과추론</vt:lpstr>
      <vt:lpstr>AB테스트 vs 인과추론</vt:lpstr>
      <vt:lpstr>AB테스트 vs 인과추론</vt:lpstr>
      <vt:lpstr>AB테스트 vs 인과추론</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문현우</cp:lastModifiedBy>
  <cp:revision>1</cp:revision>
  <dcterms:modified xsi:type="dcterms:W3CDTF">2025-01-04T03:47:51Z</dcterms:modified>
</cp:coreProperties>
</file>